
<file path=[Content_Types].xml><?xml version="1.0" encoding="utf-8"?>
<Types xmlns="http://schemas.openxmlformats.org/package/2006/content-types">
  <Default Extension="png" ContentType="image/png"/>
  <Default Extension="mpg" ContentType="video/mpe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40"/>
  </p:notesMasterIdLst>
  <p:handoutMasterIdLst>
    <p:handoutMasterId r:id="rId41"/>
  </p:handoutMasterIdLst>
  <p:sldIdLst>
    <p:sldId id="256" r:id="rId2"/>
    <p:sldId id="257" r:id="rId3"/>
    <p:sldId id="287" r:id="rId4"/>
    <p:sldId id="268" r:id="rId5"/>
    <p:sldId id="286" r:id="rId6"/>
    <p:sldId id="269" r:id="rId7"/>
    <p:sldId id="292" r:id="rId8"/>
    <p:sldId id="291" r:id="rId9"/>
    <p:sldId id="277" r:id="rId10"/>
    <p:sldId id="288" r:id="rId11"/>
    <p:sldId id="289" r:id="rId12"/>
    <p:sldId id="290" r:id="rId13"/>
    <p:sldId id="270" r:id="rId14"/>
    <p:sldId id="278" r:id="rId15"/>
    <p:sldId id="271" r:id="rId16"/>
    <p:sldId id="293" r:id="rId17"/>
    <p:sldId id="294" r:id="rId18"/>
    <p:sldId id="295" r:id="rId19"/>
    <p:sldId id="279" r:id="rId20"/>
    <p:sldId id="272" r:id="rId21"/>
    <p:sldId id="296" r:id="rId22"/>
    <p:sldId id="297" r:id="rId23"/>
    <p:sldId id="280" r:id="rId24"/>
    <p:sldId id="285" r:id="rId25"/>
    <p:sldId id="273" r:id="rId26"/>
    <p:sldId id="298" r:id="rId27"/>
    <p:sldId id="281" r:id="rId28"/>
    <p:sldId id="299" r:id="rId29"/>
    <p:sldId id="300" r:id="rId30"/>
    <p:sldId id="304" r:id="rId31"/>
    <p:sldId id="301" r:id="rId32"/>
    <p:sldId id="274" r:id="rId33"/>
    <p:sldId id="282" r:id="rId34"/>
    <p:sldId id="275" r:id="rId35"/>
    <p:sldId id="283" r:id="rId36"/>
    <p:sldId id="284" r:id="rId37"/>
    <p:sldId id="302" r:id="rId38"/>
    <p:sldId id="303" r:id="rId3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CC0000"/>
    <a:srgbClr val="CCECFF"/>
    <a:srgbClr val="FFDDF9"/>
    <a:srgbClr val="FFCCFF"/>
    <a:srgbClr val="D9FB9D"/>
    <a:srgbClr val="CCFFCC"/>
    <a:srgbClr val="CCFF99"/>
    <a:srgbClr val="FEED8A"/>
    <a:srgbClr val="FFE2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59" autoAdjust="0"/>
    <p:restoredTop sz="93981" autoAdjust="0"/>
  </p:normalViewPr>
  <p:slideViewPr>
    <p:cSldViewPr>
      <p:cViewPr varScale="1">
        <p:scale>
          <a:sx n="42" d="100"/>
          <a:sy n="42" d="100"/>
        </p:scale>
        <p:origin x="522"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2" d="100"/>
        <a:sy n="82" d="100"/>
      </p:scale>
      <p:origin x="0" y="0"/>
    </p:cViewPr>
  </p:sorterViewPr>
  <p:notesViewPr>
    <p:cSldViewPr>
      <p:cViewPr varScale="1">
        <p:scale>
          <a:sx n="46" d="100"/>
          <a:sy n="46" d="100"/>
        </p:scale>
        <p:origin x="-1914"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2CA676-00BF-4950-B0B9-B9D61D2E22F6}" type="doc">
      <dgm:prSet loTypeId="urn:microsoft.com/office/officeart/2005/8/layout/pyramid1" loCatId="pyramid" qsTypeId="urn:microsoft.com/office/officeart/2005/8/quickstyle/simple1" qsCatId="simple" csTypeId="urn:microsoft.com/office/officeart/2005/8/colors/accent1_2" csCatId="accent1" phldr="1"/>
      <dgm:spPr/>
    </dgm:pt>
    <dgm:pt modelId="{30FE9D13-3AD2-420C-A65E-2B3976B65BDA}">
      <dgm:prSet phldrT="[Text]"/>
      <dgm:spPr>
        <a:solidFill>
          <a:srgbClr val="00B0F0"/>
        </a:solidFill>
      </dgm:spPr>
      <dgm:t>
        <a:bodyPr anchor="b" anchorCtr="0"/>
        <a:lstStyle/>
        <a:p>
          <a:pPr>
            <a:spcAft>
              <a:spcPts val="0"/>
            </a:spcAft>
          </a:pPr>
          <a:r>
            <a:rPr lang="en-US" dirty="0" smtClean="0"/>
            <a:t>Common</a:t>
          </a:r>
        </a:p>
        <a:p>
          <a:pPr>
            <a:spcAft>
              <a:spcPts val="0"/>
            </a:spcAft>
          </a:pPr>
          <a:r>
            <a:rPr lang="en-US" dirty="0" smtClean="0"/>
            <a:t> Language</a:t>
          </a:r>
          <a:endParaRPr lang="en-US" dirty="0"/>
        </a:p>
      </dgm:t>
    </dgm:pt>
    <dgm:pt modelId="{594C57B6-F6D8-443A-81D9-E147672904BF}" type="parTrans" cxnId="{B84DDF2A-AF42-4997-9D59-3B87FE63F2BC}">
      <dgm:prSet/>
      <dgm:spPr/>
      <dgm:t>
        <a:bodyPr/>
        <a:lstStyle/>
        <a:p>
          <a:endParaRPr lang="en-US"/>
        </a:p>
      </dgm:t>
    </dgm:pt>
    <dgm:pt modelId="{D829CB26-0A45-411E-B333-275F758A0F52}" type="sibTrans" cxnId="{B84DDF2A-AF42-4997-9D59-3B87FE63F2BC}">
      <dgm:prSet/>
      <dgm:spPr/>
      <dgm:t>
        <a:bodyPr/>
        <a:lstStyle/>
        <a:p>
          <a:endParaRPr lang="en-US"/>
        </a:p>
      </dgm:t>
    </dgm:pt>
    <dgm:pt modelId="{A8FE457D-6004-4DCB-B953-98AFC354C7E8}">
      <dgm:prSet phldrT="[Text]"/>
      <dgm:spPr>
        <a:solidFill>
          <a:srgbClr val="FFC000"/>
        </a:solidFill>
      </dgm:spPr>
      <dgm:t>
        <a:bodyPr/>
        <a:lstStyle/>
        <a:p>
          <a:r>
            <a:rPr lang="en-US" dirty="0" smtClean="0"/>
            <a:t>Body of Knowledge</a:t>
          </a:r>
          <a:endParaRPr lang="en-US" dirty="0"/>
        </a:p>
      </dgm:t>
    </dgm:pt>
    <dgm:pt modelId="{6B80B3DD-A30A-4061-A014-8478BD377690}" type="parTrans" cxnId="{E17BFF85-F3F4-477B-87EE-E602EF637DBE}">
      <dgm:prSet/>
      <dgm:spPr/>
      <dgm:t>
        <a:bodyPr/>
        <a:lstStyle/>
        <a:p>
          <a:endParaRPr lang="en-US"/>
        </a:p>
      </dgm:t>
    </dgm:pt>
    <dgm:pt modelId="{BE3C0239-9BFA-4FC1-B9AE-477F38F4AEE8}" type="sibTrans" cxnId="{E17BFF85-F3F4-477B-87EE-E602EF637DBE}">
      <dgm:prSet/>
      <dgm:spPr/>
      <dgm:t>
        <a:bodyPr/>
        <a:lstStyle/>
        <a:p>
          <a:endParaRPr lang="en-US"/>
        </a:p>
      </dgm:t>
    </dgm:pt>
    <dgm:pt modelId="{FF0642C6-7222-4E7C-8E50-5136DE90FD96}">
      <dgm:prSet phldrT="[Text]"/>
      <dgm:spPr>
        <a:solidFill>
          <a:schemeClr val="accent6">
            <a:lumMod val="50000"/>
          </a:schemeClr>
        </a:solidFill>
      </dgm:spPr>
      <dgm:t>
        <a:bodyPr/>
        <a:lstStyle/>
        <a:p>
          <a:r>
            <a:rPr lang="en-US" dirty="0" smtClean="0"/>
            <a:t>Code of Ethics</a:t>
          </a:r>
          <a:endParaRPr lang="en-US" dirty="0"/>
        </a:p>
      </dgm:t>
    </dgm:pt>
    <dgm:pt modelId="{CBA303EA-5134-4711-883C-64CC73BDE68D}" type="parTrans" cxnId="{29452CDD-687C-4ED8-B61F-77D3E957383E}">
      <dgm:prSet/>
      <dgm:spPr/>
      <dgm:t>
        <a:bodyPr/>
        <a:lstStyle/>
        <a:p>
          <a:endParaRPr lang="en-US"/>
        </a:p>
      </dgm:t>
    </dgm:pt>
    <dgm:pt modelId="{23937D22-9874-46C0-9013-D9860C2ADC45}" type="sibTrans" cxnId="{29452CDD-687C-4ED8-B61F-77D3E957383E}">
      <dgm:prSet/>
      <dgm:spPr/>
      <dgm:t>
        <a:bodyPr/>
        <a:lstStyle/>
        <a:p>
          <a:endParaRPr lang="en-US"/>
        </a:p>
      </dgm:t>
    </dgm:pt>
    <dgm:pt modelId="{074D0E84-EE48-4EC3-A48E-E615C8326207}">
      <dgm:prSet/>
      <dgm:spPr>
        <a:solidFill>
          <a:srgbClr val="FF9933"/>
        </a:solidFill>
      </dgm:spPr>
      <dgm:t>
        <a:bodyPr/>
        <a:lstStyle/>
        <a:p>
          <a:r>
            <a:rPr lang="en-US" dirty="0" smtClean="0"/>
            <a:t>Set of Scientific Principles</a:t>
          </a:r>
          <a:endParaRPr lang="en-US" dirty="0"/>
        </a:p>
      </dgm:t>
    </dgm:pt>
    <dgm:pt modelId="{04B5BF64-2F48-46BC-B70D-98341FB88EC0}" type="parTrans" cxnId="{C44B7709-6E73-414B-B150-DF4EC0152B56}">
      <dgm:prSet/>
      <dgm:spPr/>
      <dgm:t>
        <a:bodyPr/>
        <a:lstStyle/>
        <a:p>
          <a:endParaRPr lang="en-US"/>
        </a:p>
      </dgm:t>
    </dgm:pt>
    <dgm:pt modelId="{4773FCF1-72C9-4BC3-9893-EB6151B4F5E9}" type="sibTrans" cxnId="{C44B7709-6E73-414B-B150-DF4EC0152B56}">
      <dgm:prSet/>
      <dgm:spPr/>
      <dgm:t>
        <a:bodyPr/>
        <a:lstStyle/>
        <a:p>
          <a:endParaRPr lang="en-US"/>
        </a:p>
      </dgm:t>
    </dgm:pt>
    <dgm:pt modelId="{05DB3E8C-BB60-45C9-BCAB-7F0DFF841C8F}">
      <dgm:prSet/>
      <dgm:spPr>
        <a:solidFill>
          <a:srgbClr val="00B050"/>
        </a:solidFill>
      </dgm:spPr>
      <dgm:t>
        <a:bodyPr/>
        <a:lstStyle/>
        <a:p>
          <a:r>
            <a:rPr lang="en-US" dirty="0" smtClean="0"/>
            <a:t>Systematic Procedures</a:t>
          </a:r>
          <a:endParaRPr lang="en-US" dirty="0"/>
        </a:p>
      </dgm:t>
    </dgm:pt>
    <dgm:pt modelId="{B4AA2898-E8DD-4665-A5F7-4176CED20656}" type="parTrans" cxnId="{396A8034-8384-44C3-893A-53AD28C07319}">
      <dgm:prSet/>
      <dgm:spPr/>
      <dgm:t>
        <a:bodyPr/>
        <a:lstStyle/>
        <a:p>
          <a:endParaRPr lang="en-US"/>
        </a:p>
      </dgm:t>
    </dgm:pt>
    <dgm:pt modelId="{AB1CB668-31C4-4E78-A5E9-79E2CC68C6DB}" type="sibTrans" cxnId="{396A8034-8384-44C3-893A-53AD28C07319}">
      <dgm:prSet/>
      <dgm:spPr/>
      <dgm:t>
        <a:bodyPr/>
        <a:lstStyle/>
        <a:p>
          <a:endParaRPr lang="en-US"/>
        </a:p>
      </dgm:t>
    </dgm:pt>
    <dgm:pt modelId="{9079EF00-06CB-4AC2-BAE5-F75235B7FE4B}" type="pres">
      <dgm:prSet presAssocID="{EC2CA676-00BF-4950-B0B9-B9D61D2E22F6}" presName="Name0" presStyleCnt="0">
        <dgm:presLayoutVars>
          <dgm:dir/>
          <dgm:animLvl val="lvl"/>
          <dgm:resizeHandles val="exact"/>
        </dgm:presLayoutVars>
      </dgm:prSet>
      <dgm:spPr/>
    </dgm:pt>
    <dgm:pt modelId="{78539E02-706D-4111-88F4-851A251BD2CF}" type="pres">
      <dgm:prSet presAssocID="{30FE9D13-3AD2-420C-A65E-2B3976B65BDA}" presName="Name8" presStyleCnt="0"/>
      <dgm:spPr/>
    </dgm:pt>
    <dgm:pt modelId="{84837DD3-5ADF-48F5-995C-0D6C3F9E06BD}" type="pres">
      <dgm:prSet presAssocID="{30FE9D13-3AD2-420C-A65E-2B3976B65BDA}" presName="level" presStyleLbl="node1" presStyleIdx="0" presStyleCnt="5" custScaleY="203282">
        <dgm:presLayoutVars>
          <dgm:chMax val="1"/>
          <dgm:bulletEnabled val="1"/>
        </dgm:presLayoutVars>
      </dgm:prSet>
      <dgm:spPr/>
      <dgm:t>
        <a:bodyPr/>
        <a:lstStyle/>
        <a:p>
          <a:endParaRPr lang="en-US"/>
        </a:p>
      </dgm:t>
    </dgm:pt>
    <dgm:pt modelId="{F0CE902B-35B4-47F4-A5FD-BA4E658B64C4}" type="pres">
      <dgm:prSet presAssocID="{30FE9D13-3AD2-420C-A65E-2B3976B65BDA}" presName="levelTx" presStyleLbl="revTx" presStyleIdx="0" presStyleCnt="0">
        <dgm:presLayoutVars>
          <dgm:chMax val="1"/>
          <dgm:bulletEnabled val="1"/>
        </dgm:presLayoutVars>
      </dgm:prSet>
      <dgm:spPr/>
      <dgm:t>
        <a:bodyPr/>
        <a:lstStyle/>
        <a:p>
          <a:endParaRPr lang="en-US"/>
        </a:p>
      </dgm:t>
    </dgm:pt>
    <dgm:pt modelId="{F342C317-6713-4F24-BC8B-133B6B7B23C1}" type="pres">
      <dgm:prSet presAssocID="{05DB3E8C-BB60-45C9-BCAB-7F0DFF841C8F}" presName="Name8" presStyleCnt="0"/>
      <dgm:spPr/>
    </dgm:pt>
    <dgm:pt modelId="{34FC675A-C71A-408D-BB27-968BA6BDCFE6}" type="pres">
      <dgm:prSet presAssocID="{05DB3E8C-BB60-45C9-BCAB-7F0DFF841C8F}" presName="level" presStyleLbl="node1" presStyleIdx="1" presStyleCnt="5" custScaleX="97773">
        <dgm:presLayoutVars>
          <dgm:chMax val="1"/>
          <dgm:bulletEnabled val="1"/>
        </dgm:presLayoutVars>
      </dgm:prSet>
      <dgm:spPr/>
      <dgm:t>
        <a:bodyPr/>
        <a:lstStyle/>
        <a:p>
          <a:endParaRPr lang="en-US"/>
        </a:p>
      </dgm:t>
    </dgm:pt>
    <dgm:pt modelId="{12FCF305-326F-414A-8ADE-C467D4E5144A}" type="pres">
      <dgm:prSet presAssocID="{05DB3E8C-BB60-45C9-BCAB-7F0DFF841C8F}" presName="levelTx" presStyleLbl="revTx" presStyleIdx="0" presStyleCnt="0">
        <dgm:presLayoutVars>
          <dgm:chMax val="1"/>
          <dgm:bulletEnabled val="1"/>
        </dgm:presLayoutVars>
      </dgm:prSet>
      <dgm:spPr/>
      <dgm:t>
        <a:bodyPr/>
        <a:lstStyle/>
        <a:p>
          <a:endParaRPr lang="en-US"/>
        </a:p>
      </dgm:t>
    </dgm:pt>
    <dgm:pt modelId="{A01CCB51-7A7B-4672-B7BF-E3A5C127696E}" type="pres">
      <dgm:prSet presAssocID="{A8FE457D-6004-4DCB-B953-98AFC354C7E8}" presName="Name8" presStyleCnt="0"/>
      <dgm:spPr/>
    </dgm:pt>
    <dgm:pt modelId="{E0CFE3D1-67C8-4387-BED4-1A859651FD14}" type="pres">
      <dgm:prSet presAssocID="{A8FE457D-6004-4DCB-B953-98AFC354C7E8}" presName="level" presStyleLbl="node1" presStyleIdx="2" presStyleCnt="5" custScaleX="98884">
        <dgm:presLayoutVars>
          <dgm:chMax val="1"/>
          <dgm:bulletEnabled val="1"/>
        </dgm:presLayoutVars>
      </dgm:prSet>
      <dgm:spPr/>
      <dgm:t>
        <a:bodyPr/>
        <a:lstStyle/>
        <a:p>
          <a:endParaRPr lang="en-US"/>
        </a:p>
      </dgm:t>
    </dgm:pt>
    <dgm:pt modelId="{D7E5AB42-6A97-4304-9247-A52ABA416BFF}" type="pres">
      <dgm:prSet presAssocID="{A8FE457D-6004-4DCB-B953-98AFC354C7E8}" presName="levelTx" presStyleLbl="revTx" presStyleIdx="0" presStyleCnt="0">
        <dgm:presLayoutVars>
          <dgm:chMax val="1"/>
          <dgm:bulletEnabled val="1"/>
        </dgm:presLayoutVars>
      </dgm:prSet>
      <dgm:spPr/>
      <dgm:t>
        <a:bodyPr/>
        <a:lstStyle/>
        <a:p>
          <a:endParaRPr lang="en-US"/>
        </a:p>
      </dgm:t>
    </dgm:pt>
    <dgm:pt modelId="{07293BFB-23E3-4BDD-A414-27E6411CC47D}" type="pres">
      <dgm:prSet presAssocID="{074D0E84-EE48-4EC3-A48E-E615C8326207}" presName="Name8" presStyleCnt="0"/>
      <dgm:spPr/>
    </dgm:pt>
    <dgm:pt modelId="{0B895DC2-5C5D-40B3-9B3A-AD67395C82C8}" type="pres">
      <dgm:prSet presAssocID="{074D0E84-EE48-4EC3-A48E-E615C8326207}" presName="level" presStyleLbl="node1" presStyleIdx="3" presStyleCnt="5" custScaleX="99553">
        <dgm:presLayoutVars>
          <dgm:chMax val="1"/>
          <dgm:bulletEnabled val="1"/>
        </dgm:presLayoutVars>
      </dgm:prSet>
      <dgm:spPr/>
      <dgm:t>
        <a:bodyPr/>
        <a:lstStyle/>
        <a:p>
          <a:endParaRPr lang="en-US"/>
        </a:p>
      </dgm:t>
    </dgm:pt>
    <dgm:pt modelId="{6218ACF9-73D6-432C-8D10-BDDC571AD925}" type="pres">
      <dgm:prSet presAssocID="{074D0E84-EE48-4EC3-A48E-E615C8326207}" presName="levelTx" presStyleLbl="revTx" presStyleIdx="0" presStyleCnt="0">
        <dgm:presLayoutVars>
          <dgm:chMax val="1"/>
          <dgm:bulletEnabled val="1"/>
        </dgm:presLayoutVars>
      </dgm:prSet>
      <dgm:spPr/>
      <dgm:t>
        <a:bodyPr/>
        <a:lstStyle/>
        <a:p>
          <a:endParaRPr lang="en-US"/>
        </a:p>
      </dgm:t>
    </dgm:pt>
    <dgm:pt modelId="{4509DA4D-245F-4E6F-8363-171ADAD98A65}" type="pres">
      <dgm:prSet presAssocID="{FF0642C6-7222-4E7C-8E50-5136DE90FD96}" presName="Name8" presStyleCnt="0"/>
      <dgm:spPr/>
    </dgm:pt>
    <dgm:pt modelId="{460059A0-92A3-4FAE-8C5B-05CB96CFE4C6}" type="pres">
      <dgm:prSet presAssocID="{FF0642C6-7222-4E7C-8E50-5136DE90FD96}" presName="level" presStyleLbl="node1" presStyleIdx="4" presStyleCnt="5">
        <dgm:presLayoutVars>
          <dgm:chMax val="1"/>
          <dgm:bulletEnabled val="1"/>
        </dgm:presLayoutVars>
      </dgm:prSet>
      <dgm:spPr/>
      <dgm:t>
        <a:bodyPr/>
        <a:lstStyle/>
        <a:p>
          <a:endParaRPr lang="en-US"/>
        </a:p>
      </dgm:t>
    </dgm:pt>
    <dgm:pt modelId="{51422EA5-0EDD-48AE-9AC1-E190D7341E61}" type="pres">
      <dgm:prSet presAssocID="{FF0642C6-7222-4E7C-8E50-5136DE90FD96}" presName="levelTx" presStyleLbl="revTx" presStyleIdx="0" presStyleCnt="0">
        <dgm:presLayoutVars>
          <dgm:chMax val="1"/>
          <dgm:bulletEnabled val="1"/>
        </dgm:presLayoutVars>
      </dgm:prSet>
      <dgm:spPr/>
      <dgm:t>
        <a:bodyPr/>
        <a:lstStyle/>
        <a:p>
          <a:endParaRPr lang="en-US"/>
        </a:p>
      </dgm:t>
    </dgm:pt>
  </dgm:ptLst>
  <dgm:cxnLst>
    <dgm:cxn modelId="{3923598C-D864-4604-9365-557F8420F5DE}" type="presOf" srcId="{A8FE457D-6004-4DCB-B953-98AFC354C7E8}" destId="{D7E5AB42-6A97-4304-9247-A52ABA416BFF}" srcOrd="1" destOrd="0" presId="urn:microsoft.com/office/officeart/2005/8/layout/pyramid1"/>
    <dgm:cxn modelId="{EAD4B0F2-099E-41F1-9F7A-1213DB5DE036}" type="presOf" srcId="{A8FE457D-6004-4DCB-B953-98AFC354C7E8}" destId="{E0CFE3D1-67C8-4387-BED4-1A859651FD14}" srcOrd="0" destOrd="0" presId="urn:microsoft.com/office/officeart/2005/8/layout/pyramid1"/>
    <dgm:cxn modelId="{9DE466ED-6E90-4185-A6D6-3E5CBF42F9AE}" type="presOf" srcId="{074D0E84-EE48-4EC3-A48E-E615C8326207}" destId="{0B895DC2-5C5D-40B3-9B3A-AD67395C82C8}" srcOrd="0" destOrd="0" presId="urn:microsoft.com/office/officeart/2005/8/layout/pyramid1"/>
    <dgm:cxn modelId="{34D48CAA-457E-4CDD-9185-7F17DA608AC0}" type="presOf" srcId="{05DB3E8C-BB60-45C9-BCAB-7F0DFF841C8F}" destId="{34FC675A-C71A-408D-BB27-968BA6BDCFE6}" srcOrd="0" destOrd="0" presId="urn:microsoft.com/office/officeart/2005/8/layout/pyramid1"/>
    <dgm:cxn modelId="{2F9D9CAA-D9B1-4E2E-BD07-C3DFE3271839}" type="presOf" srcId="{30FE9D13-3AD2-420C-A65E-2B3976B65BDA}" destId="{F0CE902B-35B4-47F4-A5FD-BA4E658B64C4}" srcOrd="1" destOrd="0" presId="urn:microsoft.com/office/officeart/2005/8/layout/pyramid1"/>
    <dgm:cxn modelId="{29452CDD-687C-4ED8-B61F-77D3E957383E}" srcId="{EC2CA676-00BF-4950-B0B9-B9D61D2E22F6}" destId="{FF0642C6-7222-4E7C-8E50-5136DE90FD96}" srcOrd="4" destOrd="0" parTransId="{CBA303EA-5134-4711-883C-64CC73BDE68D}" sibTransId="{23937D22-9874-46C0-9013-D9860C2ADC45}"/>
    <dgm:cxn modelId="{396A8034-8384-44C3-893A-53AD28C07319}" srcId="{EC2CA676-00BF-4950-B0B9-B9D61D2E22F6}" destId="{05DB3E8C-BB60-45C9-BCAB-7F0DFF841C8F}" srcOrd="1" destOrd="0" parTransId="{B4AA2898-E8DD-4665-A5F7-4176CED20656}" sibTransId="{AB1CB668-31C4-4E78-A5E9-79E2CC68C6DB}"/>
    <dgm:cxn modelId="{22496BF4-A5D0-4286-937E-1D350604D4B3}" type="presOf" srcId="{FF0642C6-7222-4E7C-8E50-5136DE90FD96}" destId="{51422EA5-0EDD-48AE-9AC1-E190D7341E61}" srcOrd="1" destOrd="0" presId="urn:microsoft.com/office/officeart/2005/8/layout/pyramid1"/>
    <dgm:cxn modelId="{67688FB7-10EB-4A72-B604-0C223C50B0EE}" type="presOf" srcId="{EC2CA676-00BF-4950-B0B9-B9D61D2E22F6}" destId="{9079EF00-06CB-4AC2-BAE5-F75235B7FE4B}" srcOrd="0" destOrd="0" presId="urn:microsoft.com/office/officeart/2005/8/layout/pyramid1"/>
    <dgm:cxn modelId="{E17BFF85-F3F4-477B-87EE-E602EF637DBE}" srcId="{EC2CA676-00BF-4950-B0B9-B9D61D2E22F6}" destId="{A8FE457D-6004-4DCB-B953-98AFC354C7E8}" srcOrd="2" destOrd="0" parTransId="{6B80B3DD-A30A-4061-A014-8478BD377690}" sibTransId="{BE3C0239-9BFA-4FC1-B9AE-477F38F4AEE8}"/>
    <dgm:cxn modelId="{7113CE5C-974C-46D1-ABB6-B3150F6A3A56}" type="presOf" srcId="{074D0E84-EE48-4EC3-A48E-E615C8326207}" destId="{6218ACF9-73D6-432C-8D10-BDDC571AD925}" srcOrd="1" destOrd="0" presId="urn:microsoft.com/office/officeart/2005/8/layout/pyramid1"/>
    <dgm:cxn modelId="{E94321C1-848C-4CBA-BDF5-4814DC53AD53}" type="presOf" srcId="{05DB3E8C-BB60-45C9-BCAB-7F0DFF841C8F}" destId="{12FCF305-326F-414A-8ADE-C467D4E5144A}" srcOrd="1" destOrd="0" presId="urn:microsoft.com/office/officeart/2005/8/layout/pyramid1"/>
    <dgm:cxn modelId="{A39B196B-D8E6-49F8-860F-B928D00313DF}" type="presOf" srcId="{30FE9D13-3AD2-420C-A65E-2B3976B65BDA}" destId="{84837DD3-5ADF-48F5-995C-0D6C3F9E06BD}" srcOrd="0" destOrd="0" presId="urn:microsoft.com/office/officeart/2005/8/layout/pyramid1"/>
    <dgm:cxn modelId="{C44B7709-6E73-414B-B150-DF4EC0152B56}" srcId="{EC2CA676-00BF-4950-B0B9-B9D61D2E22F6}" destId="{074D0E84-EE48-4EC3-A48E-E615C8326207}" srcOrd="3" destOrd="0" parTransId="{04B5BF64-2F48-46BC-B70D-98341FB88EC0}" sibTransId="{4773FCF1-72C9-4BC3-9893-EB6151B4F5E9}"/>
    <dgm:cxn modelId="{B84DDF2A-AF42-4997-9D59-3B87FE63F2BC}" srcId="{EC2CA676-00BF-4950-B0B9-B9D61D2E22F6}" destId="{30FE9D13-3AD2-420C-A65E-2B3976B65BDA}" srcOrd="0" destOrd="0" parTransId="{594C57B6-F6D8-443A-81D9-E147672904BF}" sibTransId="{D829CB26-0A45-411E-B333-275F758A0F52}"/>
    <dgm:cxn modelId="{428A0F45-24E8-41F2-96C3-B98CAC92F4B6}" type="presOf" srcId="{FF0642C6-7222-4E7C-8E50-5136DE90FD96}" destId="{460059A0-92A3-4FAE-8C5B-05CB96CFE4C6}" srcOrd="0" destOrd="0" presId="urn:microsoft.com/office/officeart/2005/8/layout/pyramid1"/>
    <dgm:cxn modelId="{E25AC896-8D31-4329-9970-FFB3257B7E7E}" type="presParOf" srcId="{9079EF00-06CB-4AC2-BAE5-F75235B7FE4B}" destId="{78539E02-706D-4111-88F4-851A251BD2CF}" srcOrd="0" destOrd="0" presId="urn:microsoft.com/office/officeart/2005/8/layout/pyramid1"/>
    <dgm:cxn modelId="{9F9F9C07-4A04-47CD-BAB0-201FB01012F3}" type="presParOf" srcId="{78539E02-706D-4111-88F4-851A251BD2CF}" destId="{84837DD3-5ADF-48F5-995C-0D6C3F9E06BD}" srcOrd="0" destOrd="0" presId="urn:microsoft.com/office/officeart/2005/8/layout/pyramid1"/>
    <dgm:cxn modelId="{CFBC2654-F0AD-4D7C-A736-223D4D908789}" type="presParOf" srcId="{78539E02-706D-4111-88F4-851A251BD2CF}" destId="{F0CE902B-35B4-47F4-A5FD-BA4E658B64C4}" srcOrd="1" destOrd="0" presId="urn:microsoft.com/office/officeart/2005/8/layout/pyramid1"/>
    <dgm:cxn modelId="{8955945C-8C13-4166-A032-375F593D2676}" type="presParOf" srcId="{9079EF00-06CB-4AC2-BAE5-F75235B7FE4B}" destId="{F342C317-6713-4F24-BC8B-133B6B7B23C1}" srcOrd="1" destOrd="0" presId="urn:microsoft.com/office/officeart/2005/8/layout/pyramid1"/>
    <dgm:cxn modelId="{219CF996-84AF-4378-A77F-6BE4240FE1CF}" type="presParOf" srcId="{F342C317-6713-4F24-BC8B-133B6B7B23C1}" destId="{34FC675A-C71A-408D-BB27-968BA6BDCFE6}" srcOrd="0" destOrd="0" presId="urn:microsoft.com/office/officeart/2005/8/layout/pyramid1"/>
    <dgm:cxn modelId="{FE7ABBD7-E22D-4242-B7BA-87FDC35BD384}" type="presParOf" srcId="{F342C317-6713-4F24-BC8B-133B6B7B23C1}" destId="{12FCF305-326F-414A-8ADE-C467D4E5144A}" srcOrd="1" destOrd="0" presId="urn:microsoft.com/office/officeart/2005/8/layout/pyramid1"/>
    <dgm:cxn modelId="{61F51996-C38A-4E22-A1E7-B712B2F45DA5}" type="presParOf" srcId="{9079EF00-06CB-4AC2-BAE5-F75235B7FE4B}" destId="{A01CCB51-7A7B-4672-B7BF-E3A5C127696E}" srcOrd="2" destOrd="0" presId="urn:microsoft.com/office/officeart/2005/8/layout/pyramid1"/>
    <dgm:cxn modelId="{C3FAC55A-B45A-4557-B486-FE50D44567EB}" type="presParOf" srcId="{A01CCB51-7A7B-4672-B7BF-E3A5C127696E}" destId="{E0CFE3D1-67C8-4387-BED4-1A859651FD14}" srcOrd="0" destOrd="0" presId="urn:microsoft.com/office/officeart/2005/8/layout/pyramid1"/>
    <dgm:cxn modelId="{A4617D44-1D5E-4B1C-BB6A-A374749CB489}" type="presParOf" srcId="{A01CCB51-7A7B-4672-B7BF-E3A5C127696E}" destId="{D7E5AB42-6A97-4304-9247-A52ABA416BFF}" srcOrd="1" destOrd="0" presId="urn:microsoft.com/office/officeart/2005/8/layout/pyramid1"/>
    <dgm:cxn modelId="{2A476BF3-90CC-43D6-AA7B-C3597A86B0B4}" type="presParOf" srcId="{9079EF00-06CB-4AC2-BAE5-F75235B7FE4B}" destId="{07293BFB-23E3-4BDD-A414-27E6411CC47D}" srcOrd="3" destOrd="0" presId="urn:microsoft.com/office/officeart/2005/8/layout/pyramid1"/>
    <dgm:cxn modelId="{07879816-C2A9-4199-A40F-796867BDB641}" type="presParOf" srcId="{07293BFB-23E3-4BDD-A414-27E6411CC47D}" destId="{0B895DC2-5C5D-40B3-9B3A-AD67395C82C8}" srcOrd="0" destOrd="0" presId="urn:microsoft.com/office/officeart/2005/8/layout/pyramid1"/>
    <dgm:cxn modelId="{67FC6A2E-3EA0-4D22-9DE7-A66685D44C39}" type="presParOf" srcId="{07293BFB-23E3-4BDD-A414-27E6411CC47D}" destId="{6218ACF9-73D6-432C-8D10-BDDC571AD925}" srcOrd="1" destOrd="0" presId="urn:microsoft.com/office/officeart/2005/8/layout/pyramid1"/>
    <dgm:cxn modelId="{10B5DCB1-626B-413E-AC3C-835EEAA894E9}" type="presParOf" srcId="{9079EF00-06CB-4AC2-BAE5-F75235B7FE4B}" destId="{4509DA4D-245F-4E6F-8363-171ADAD98A65}" srcOrd="4" destOrd="0" presId="urn:microsoft.com/office/officeart/2005/8/layout/pyramid1"/>
    <dgm:cxn modelId="{67EFDC0C-AE91-471D-8EC1-8A9FFB108EFB}" type="presParOf" srcId="{4509DA4D-245F-4E6F-8363-171ADAD98A65}" destId="{460059A0-92A3-4FAE-8C5B-05CB96CFE4C6}" srcOrd="0" destOrd="0" presId="urn:microsoft.com/office/officeart/2005/8/layout/pyramid1"/>
    <dgm:cxn modelId="{8AC17519-0D90-466D-95DE-8712B4045415}" type="presParOf" srcId="{4509DA4D-245F-4E6F-8363-171ADAD98A65}" destId="{51422EA5-0EDD-48AE-9AC1-E190D7341E61}"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837DD3-5ADF-48F5-995C-0D6C3F9E06BD}">
      <dsp:nvSpPr>
        <dsp:cNvPr id="0" name=""/>
        <dsp:cNvSpPr/>
      </dsp:nvSpPr>
      <dsp:spPr>
        <a:xfrm>
          <a:off x="2980894" y="0"/>
          <a:ext cx="3029810" cy="1540581"/>
        </a:xfrm>
        <a:prstGeom prst="trapezoid">
          <a:avLst>
            <a:gd name="adj" fmla="val 98333"/>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b" anchorCtr="0">
          <a:noAutofit/>
        </a:bodyPr>
        <a:lstStyle/>
        <a:p>
          <a:pPr lvl="0" algn="ctr" defTabSz="1066800">
            <a:lnSpc>
              <a:spcPct val="90000"/>
            </a:lnSpc>
            <a:spcBef>
              <a:spcPct val="0"/>
            </a:spcBef>
            <a:spcAft>
              <a:spcPts val="0"/>
            </a:spcAft>
          </a:pPr>
          <a:r>
            <a:rPr lang="en-US" sz="2400" kern="1200" dirty="0" smtClean="0"/>
            <a:t>Common</a:t>
          </a:r>
        </a:p>
        <a:p>
          <a:pPr lvl="0" algn="ctr" defTabSz="1066800">
            <a:lnSpc>
              <a:spcPct val="90000"/>
            </a:lnSpc>
            <a:spcBef>
              <a:spcPct val="0"/>
            </a:spcBef>
            <a:spcAft>
              <a:spcPts val="0"/>
            </a:spcAft>
          </a:pPr>
          <a:r>
            <a:rPr lang="en-US" sz="2400" kern="1200" dirty="0" smtClean="0"/>
            <a:t> Language</a:t>
          </a:r>
          <a:endParaRPr lang="en-US" sz="2400" kern="1200" dirty="0"/>
        </a:p>
      </dsp:txBody>
      <dsp:txXfrm>
        <a:off x="2980894" y="0"/>
        <a:ext cx="3029810" cy="1540581"/>
      </dsp:txXfrm>
    </dsp:sp>
    <dsp:sp modelId="{34FC675A-C71A-408D-BB27-968BA6BDCFE6}">
      <dsp:nvSpPr>
        <dsp:cNvPr id="0" name=""/>
        <dsp:cNvSpPr/>
      </dsp:nvSpPr>
      <dsp:spPr>
        <a:xfrm>
          <a:off x="2286003" y="1540581"/>
          <a:ext cx="4419592" cy="757854"/>
        </a:xfrm>
        <a:prstGeom prst="trapezoid">
          <a:avLst>
            <a:gd name="adj" fmla="val 98333"/>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Systematic Procedures</a:t>
          </a:r>
          <a:endParaRPr lang="en-US" sz="2400" kern="1200" dirty="0"/>
        </a:p>
      </dsp:txBody>
      <dsp:txXfrm>
        <a:off x="3059432" y="1540581"/>
        <a:ext cx="2872734" cy="757854"/>
      </dsp:txXfrm>
    </dsp:sp>
    <dsp:sp modelId="{E0CFE3D1-67C8-4387-BED4-1A859651FD14}">
      <dsp:nvSpPr>
        <dsp:cNvPr id="0" name=""/>
        <dsp:cNvSpPr/>
      </dsp:nvSpPr>
      <dsp:spPr>
        <a:xfrm>
          <a:off x="1523986" y="2298436"/>
          <a:ext cx="5943626" cy="757854"/>
        </a:xfrm>
        <a:prstGeom prst="trapezoid">
          <a:avLst>
            <a:gd name="adj" fmla="val 98333"/>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Body of Knowledge</a:t>
          </a:r>
          <a:endParaRPr lang="en-US" sz="2400" kern="1200" dirty="0"/>
        </a:p>
      </dsp:txBody>
      <dsp:txXfrm>
        <a:off x="2564121" y="2298436"/>
        <a:ext cx="3863356" cy="757854"/>
      </dsp:txXfrm>
    </dsp:sp>
    <dsp:sp modelId="{0B895DC2-5C5D-40B3-9B3A-AD67395C82C8}">
      <dsp:nvSpPr>
        <dsp:cNvPr id="0" name=""/>
        <dsp:cNvSpPr/>
      </dsp:nvSpPr>
      <dsp:spPr>
        <a:xfrm>
          <a:off x="761988" y="3056290"/>
          <a:ext cx="7467622" cy="757854"/>
        </a:xfrm>
        <a:prstGeom prst="trapezoid">
          <a:avLst>
            <a:gd name="adj" fmla="val 98333"/>
          </a:avLst>
        </a:prstGeom>
        <a:solidFill>
          <a:srgbClr val="FF99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Set of Scientific Principles</a:t>
          </a:r>
          <a:endParaRPr lang="en-US" sz="2400" kern="1200" dirty="0"/>
        </a:p>
      </dsp:txBody>
      <dsp:txXfrm>
        <a:off x="2068822" y="3056290"/>
        <a:ext cx="4853954" cy="757854"/>
      </dsp:txXfrm>
    </dsp:sp>
    <dsp:sp modelId="{460059A0-92A3-4FAE-8C5B-05CB96CFE4C6}">
      <dsp:nvSpPr>
        <dsp:cNvPr id="0" name=""/>
        <dsp:cNvSpPr/>
      </dsp:nvSpPr>
      <dsp:spPr>
        <a:xfrm>
          <a:off x="0" y="3814145"/>
          <a:ext cx="8991600" cy="757854"/>
        </a:xfrm>
        <a:prstGeom prst="trapezoid">
          <a:avLst>
            <a:gd name="adj" fmla="val 98333"/>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Code of Ethics</a:t>
          </a:r>
          <a:endParaRPr lang="en-US" sz="2400" kern="1200" dirty="0"/>
        </a:p>
      </dsp:txBody>
      <dsp:txXfrm>
        <a:off x="1573529" y="3814145"/>
        <a:ext cx="5844540" cy="757854"/>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r>
              <a:rPr lang="en-US" dirty="0" smtClean="0"/>
              <a:t>All Rights Reserved</a:t>
            </a:r>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r>
              <a:rPr lang="en-US" smtClean="0"/>
              <a:t>ProSelling</a:t>
            </a:r>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r>
              <a:rPr lang="en-US" dirty="0" smtClean="0"/>
              <a:t>Copyright 2011. </a:t>
            </a:r>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5617BD45-4329-4DA7-B741-53BD17B3D29E}" type="slidenum">
              <a:rPr lang="en-US" smtClean="0"/>
              <a:pPr/>
              <a:t>‹#›</a:t>
            </a:fld>
            <a:endParaRPr lang="en-US"/>
          </a:p>
        </p:txBody>
      </p:sp>
    </p:spTree>
    <p:extLst>
      <p:ext uri="{BB962C8B-B14F-4D97-AF65-F5344CB8AC3E}">
        <p14:creationId xmlns:p14="http://schemas.microsoft.com/office/powerpoint/2010/main" val="13535647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r>
              <a:rPr lang="en-US" dirty="0" smtClean="0"/>
              <a:t>All Rights Reserved.</a:t>
            </a:r>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r>
              <a:rPr lang="en-US" dirty="0" err="1" smtClean="0"/>
              <a:t>ProSelling</a:t>
            </a:r>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r>
              <a:rPr lang="en-US" dirty="0" smtClean="0"/>
              <a:t>Copyright 2011.</a:t>
            </a:r>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C4614E39-D61D-4C94-B03D-B6891193C591}" type="slidenum">
              <a:rPr lang="en-US" smtClean="0"/>
              <a:pPr/>
              <a:t>‹#›</a:t>
            </a:fld>
            <a:endParaRPr lang="en-US"/>
          </a:p>
        </p:txBody>
      </p:sp>
    </p:spTree>
    <p:extLst>
      <p:ext uri="{BB962C8B-B14F-4D97-AF65-F5344CB8AC3E}">
        <p14:creationId xmlns:p14="http://schemas.microsoft.com/office/powerpoint/2010/main" val="308657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1</a:t>
            </a:fld>
            <a:endParaRPr lang="en-US"/>
          </a:p>
        </p:txBody>
      </p:sp>
    </p:spTree>
    <p:extLst>
      <p:ext uri="{BB962C8B-B14F-4D97-AF65-F5344CB8AC3E}">
        <p14:creationId xmlns:p14="http://schemas.microsoft.com/office/powerpoint/2010/main" val="3215802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10</a:t>
            </a:fld>
            <a:endParaRPr lang="en-US"/>
          </a:p>
        </p:txBody>
      </p:sp>
    </p:spTree>
    <p:extLst>
      <p:ext uri="{BB962C8B-B14F-4D97-AF65-F5344CB8AC3E}">
        <p14:creationId xmlns:p14="http://schemas.microsoft.com/office/powerpoint/2010/main" val="1308360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11</a:t>
            </a:fld>
            <a:endParaRPr lang="en-US"/>
          </a:p>
        </p:txBody>
      </p:sp>
    </p:spTree>
    <p:extLst>
      <p:ext uri="{BB962C8B-B14F-4D97-AF65-F5344CB8AC3E}">
        <p14:creationId xmlns:p14="http://schemas.microsoft.com/office/powerpoint/2010/main" val="2837017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12</a:t>
            </a:fld>
            <a:endParaRPr lang="en-US"/>
          </a:p>
        </p:txBody>
      </p:sp>
    </p:spTree>
    <p:extLst>
      <p:ext uri="{BB962C8B-B14F-4D97-AF65-F5344CB8AC3E}">
        <p14:creationId xmlns:p14="http://schemas.microsoft.com/office/powerpoint/2010/main" val="3862731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endParaRPr lang="en-US" dirty="0"/>
          </a:p>
        </p:txBody>
      </p:sp>
      <p:sp>
        <p:nvSpPr>
          <p:cNvPr id="4" name="Slide Number Placeholder 3"/>
          <p:cNvSpPr>
            <a:spLocks noGrp="1"/>
          </p:cNvSpPr>
          <p:nvPr>
            <p:ph type="sldNum" sz="quarter" idx="10"/>
          </p:nvPr>
        </p:nvSpPr>
        <p:spPr/>
        <p:txBody>
          <a:bodyPr/>
          <a:lstStyle/>
          <a:p>
            <a:fld id="{C4614E39-D61D-4C94-B03D-B6891193C591}" type="slidenum">
              <a:rPr lang="en-US" smtClean="0"/>
              <a:pPr/>
              <a:t>13</a:t>
            </a:fld>
            <a:endParaRPr lang="en-US"/>
          </a:p>
        </p:txBody>
      </p:sp>
    </p:spTree>
    <p:extLst>
      <p:ext uri="{BB962C8B-B14F-4D97-AF65-F5344CB8AC3E}">
        <p14:creationId xmlns:p14="http://schemas.microsoft.com/office/powerpoint/2010/main" val="4251016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14</a:t>
            </a:fld>
            <a:endParaRPr lang="en-US"/>
          </a:p>
        </p:txBody>
      </p:sp>
    </p:spTree>
    <p:extLst>
      <p:ext uri="{BB962C8B-B14F-4D97-AF65-F5344CB8AC3E}">
        <p14:creationId xmlns:p14="http://schemas.microsoft.com/office/powerpoint/2010/main" val="2242576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endParaRPr lang="en-US" dirty="0"/>
          </a:p>
        </p:txBody>
      </p:sp>
      <p:sp>
        <p:nvSpPr>
          <p:cNvPr id="4" name="Slide Number Placeholder 3"/>
          <p:cNvSpPr>
            <a:spLocks noGrp="1"/>
          </p:cNvSpPr>
          <p:nvPr>
            <p:ph type="sldNum" sz="quarter" idx="10"/>
          </p:nvPr>
        </p:nvSpPr>
        <p:spPr/>
        <p:txBody>
          <a:bodyPr/>
          <a:lstStyle/>
          <a:p>
            <a:fld id="{C4614E39-D61D-4C94-B03D-B6891193C591}" type="slidenum">
              <a:rPr lang="en-US" smtClean="0"/>
              <a:pPr/>
              <a:t>15</a:t>
            </a:fld>
            <a:endParaRPr lang="en-US"/>
          </a:p>
        </p:txBody>
      </p:sp>
    </p:spTree>
    <p:extLst>
      <p:ext uri="{BB962C8B-B14F-4D97-AF65-F5344CB8AC3E}">
        <p14:creationId xmlns:p14="http://schemas.microsoft.com/office/powerpoint/2010/main" val="3700341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91D9B3-C1C8-46DA-A8F9-9997B934A5DE}" type="slidenum">
              <a:rPr lang="en-US" smtClean="0"/>
              <a:pPr/>
              <a:t>16</a:t>
            </a:fld>
            <a:endParaRPr lang="en-US"/>
          </a:p>
        </p:txBody>
      </p:sp>
    </p:spTree>
    <p:extLst>
      <p:ext uri="{BB962C8B-B14F-4D97-AF65-F5344CB8AC3E}">
        <p14:creationId xmlns:p14="http://schemas.microsoft.com/office/powerpoint/2010/main" val="3640258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91D9B3-C1C8-46DA-A8F9-9997B934A5DE}" type="slidenum">
              <a:rPr lang="en-US" smtClean="0"/>
              <a:pPr/>
              <a:t>17</a:t>
            </a:fld>
            <a:endParaRPr lang="en-US"/>
          </a:p>
        </p:txBody>
      </p:sp>
    </p:spTree>
    <p:extLst>
      <p:ext uri="{BB962C8B-B14F-4D97-AF65-F5344CB8AC3E}">
        <p14:creationId xmlns:p14="http://schemas.microsoft.com/office/powerpoint/2010/main" val="2012520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91D9B3-C1C8-46DA-A8F9-9997B934A5DE}" type="slidenum">
              <a:rPr lang="en-US" smtClean="0"/>
              <a:pPr/>
              <a:t>18</a:t>
            </a:fld>
            <a:endParaRPr lang="en-US"/>
          </a:p>
        </p:txBody>
      </p:sp>
    </p:spTree>
    <p:extLst>
      <p:ext uri="{BB962C8B-B14F-4D97-AF65-F5344CB8AC3E}">
        <p14:creationId xmlns:p14="http://schemas.microsoft.com/office/powerpoint/2010/main" val="29321918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19</a:t>
            </a:fld>
            <a:endParaRPr lang="en-US"/>
          </a:p>
        </p:txBody>
      </p:sp>
    </p:spTree>
    <p:extLst>
      <p:ext uri="{BB962C8B-B14F-4D97-AF65-F5344CB8AC3E}">
        <p14:creationId xmlns:p14="http://schemas.microsoft.com/office/powerpoint/2010/main" val="2242576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2</a:t>
            </a:fld>
            <a:endParaRPr lang="en-US"/>
          </a:p>
        </p:txBody>
      </p:sp>
    </p:spTree>
    <p:extLst>
      <p:ext uri="{BB962C8B-B14F-4D97-AF65-F5344CB8AC3E}">
        <p14:creationId xmlns:p14="http://schemas.microsoft.com/office/powerpoint/2010/main" val="15639200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en-US" sz="1200" b="1" kern="1200" dirty="0" smtClean="0">
                <a:solidFill>
                  <a:schemeClr val="tx1"/>
                </a:solidFill>
                <a:effectLst/>
                <a:latin typeface="+mn-lt"/>
                <a:ea typeface="+mn-ea"/>
                <a:cs typeface="+mn-cs"/>
              </a:rPr>
              <a:t>Figure 1.4 -- Individual "Buyers" Within Channel Levels</a:t>
            </a:r>
            <a:endParaRPr lang="en-US"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Selling to Small Businesses</a:t>
            </a:r>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Historically, purchase decisions in most industries shared aspects of both personal selling and business-to-business selling. As these industries grow the buying becomes more formalized and business-like, removing much of the personal selling aspect.  But, there are still many business buyers for whom it is difficult to separate the business from the person making the decision.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This characteristic carries over into the sales process.  The buyer may consider the salesperson to be a close friend, and the salesperson may spend much of his sales time in cultivating friendly relationships.  However, in most industries this type of selling is no longer viable for small sales volumes.  Professional salespeople today must spend more time evaluating the goals and needs of customers rather than merely being friendly.  That’s not to say that personal relationships are no longer important.  They are.  But being friendly is no longer enough to justify a purchase in the minds of many buyers.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 unique aspect of rural businesses is the presence of small farming operations or hobby farms that are operated by people who are passionate about the rural lifestyle.  Depending on the level of knowledge they possess, the salesperson’s role and the value they create may vary tremendously.  Let us consider two examples.  Feed salespeople in the northeast have reported that some horse feed customers are as well educated about feeds and nutrition as many of the experts in their suppliers’ operations.  In a case like that it is challenging for a salesperson to exceed the customer’s knowledge.  Much of the sales process with these highly knowledgeable customers is focused on technical issues in keeping their horses healthy.  Contrast that with an equipment dealer who is selling to a part time farmer who has moved from the city and is just getting started with a small organic poultry operation.  That type of farmer may rely on salespeople for much of the information they need to start their farm business.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As these two cases illustrate, salespeople play a variety of roles even within the same segment of potential buyers.  The ability to approach different customers in a way that is needed by those customers requires a high level of competency from a professional salesperson.</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Words to Watch: Personal Selling is selling to an end-user or consumer of a product or service.</a:t>
            </a:r>
          </a:p>
          <a:p>
            <a:r>
              <a:rPr lang="en-US" sz="1200" b="1" kern="1200" dirty="0" smtClean="0">
                <a:solidFill>
                  <a:schemeClr val="tx1"/>
                </a:solidFill>
                <a:effectLst/>
                <a:latin typeface="+mn-lt"/>
                <a:ea typeface="+mn-ea"/>
                <a:cs typeface="+mn-cs"/>
              </a:rPr>
              <a:t> Words to Watch: Business to Business Selling is when the sale of a product or service is for the purpose of use by another business in the production of value for a buyer further along in the channel that leads to the consumer or end-user.</a:t>
            </a:r>
          </a:p>
          <a:p>
            <a:r>
              <a:rPr lang="en-US" sz="1200" kern="1200" dirty="0" smtClean="0">
                <a:solidFill>
                  <a:schemeClr val="tx1"/>
                </a:solidFill>
                <a:effectLst/>
                <a:latin typeface="+mn-lt"/>
                <a:ea typeface="+mn-ea"/>
                <a:cs typeface="+mn-cs"/>
              </a:rPr>
              <a:t> Story Callout Box</a:t>
            </a:r>
          </a:p>
          <a:p>
            <a:r>
              <a:rPr lang="en-US" sz="1200" b="1" kern="1200" dirty="0" smtClean="0">
                <a:solidFill>
                  <a:schemeClr val="tx1"/>
                </a:solidFill>
                <a:effectLst/>
                <a:latin typeface="+mn-lt"/>
                <a:ea typeface="+mn-ea"/>
                <a:cs typeface="+mn-cs"/>
              </a:rPr>
              <a:t> Words to Watch: There may be several companies involved in adding value as goods move through the channel and movement is often influenced by outside parties – like technical specialists.  Each step of movement through the system is known as a level.</a:t>
            </a:r>
          </a:p>
          <a:p>
            <a:endParaRPr lang="en-US" dirty="0"/>
          </a:p>
        </p:txBody>
      </p:sp>
      <p:sp>
        <p:nvSpPr>
          <p:cNvPr id="4" name="Slide Number Placeholder 3"/>
          <p:cNvSpPr>
            <a:spLocks noGrp="1"/>
          </p:cNvSpPr>
          <p:nvPr>
            <p:ph type="sldNum" sz="quarter" idx="10"/>
          </p:nvPr>
        </p:nvSpPr>
        <p:spPr/>
        <p:txBody>
          <a:bodyPr/>
          <a:lstStyle/>
          <a:p>
            <a:fld id="{C4614E39-D61D-4C94-B03D-B6891193C591}" type="slidenum">
              <a:rPr lang="en-US" smtClean="0"/>
              <a:pPr/>
              <a:t>20</a:t>
            </a:fld>
            <a:endParaRPr lang="en-US"/>
          </a:p>
        </p:txBody>
      </p:sp>
    </p:spTree>
    <p:extLst>
      <p:ext uri="{BB962C8B-B14F-4D97-AF65-F5344CB8AC3E}">
        <p14:creationId xmlns:p14="http://schemas.microsoft.com/office/powerpoint/2010/main" val="573104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21</a:t>
            </a:fld>
            <a:endParaRPr lang="en-US"/>
          </a:p>
        </p:txBody>
      </p:sp>
    </p:spTree>
    <p:extLst>
      <p:ext uri="{BB962C8B-B14F-4D97-AF65-F5344CB8AC3E}">
        <p14:creationId xmlns:p14="http://schemas.microsoft.com/office/powerpoint/2010/main" val="29211531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22</a:t>
            </a:fld>
            <a:endParaRPr lang="en-US"/>
          </a:p>
        </p:txBody>
      </p:sp>
    </p:spTree>
    <p:extLst>
      <p:ext uri="{BB962C8B-B14F-4D97-AF65-F5344CB8AC3E}">
        <p14:creationId xmlns:p14="http://schemas.microsoft.com/office/powerpoint/2010/main" val="39333058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23</a:t>
            </a:fld>
            <a:endParaRPr lang="en-US"/>
          </a:p>
        </p:txBody>
      </p:sp>
    </p:spTree>
    <p:extLst>
      <p:ext uri="{BB962C8B-B14F-4D97-AF65-F5344CB8AC3E}">
        <p14:creationId xmlns:p14="http://schemas.microsoft.com/office/powerpoint/2010/main" val="22425761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24</a:t>
            </a:fld>
            <a:endParaRPr lang="en-US"/>
          </a:p>
        </p:txBody>
      </p:sp>
    </p:spTree>
    <p:extLst>
      <p:ext uri="{BB962C8B-B14F-4D97-AF65-F5344CB8AC3E}">
        <p14:creationId xmlns:p14="http://schemas.microsoft.com/office/powerpoint/2010/main" val="7130761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endParaRPr lang="en-US" dirty="0"/>
          </a:p>
        </p:txBody>
      </p:sp>
      <p:sp>
        <p:nvSpPr>
          <p:cNvPr id="4" name="Slide Number Placeholder 3"/>
          <p:cNvSpPr>
            <a:spLocks noGrp="1"/>
          </p:cNvSpPr>
          <p:nvPr>
            <p:ph type="sldNum" sz="quarter" idx="10"/>
          </p:nvPr>
        </p:nvSpPr>
        <p:spPr/>
        <p:txBody>
          <a:bodyPr/>
          <a:lstStyle/>
          <a:p>
            <a:fld id="{C4614E39-D61D-4C94-B03D-B6891193C591}" type="slidenum">
              <a:rPr lang="en-US" smtClean="0"/>
              <a:pPr/>
              <a:t>25</a:t>
            </a:fld>
            <a:endParaRPr lang="en-US"/>
          </a:p>
        </p:txBody>
      </p:sp>
    </p:spTree>
    <p:extLst>
      <p:ext uri="{BB962C8B-B14F-4D97-AF65-F5344CB8AC3E}">
        <p14:creationId xmlns:p14="http://schemas.microsoft.com/office/powerpoint/2010/main" val="19766136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26</a:t>
            </a:fld>
            <a:endParaRPr lang="en-US"/>
          </a:p>
        </p:txBody>
      </p:sp>
    </p:spTree>
    <p:extLst>
      <p:ext uri="{BB962C8B-B14F-4D97-AF65-F5344CB8AC3E}">
        <p14:creationId xmlns:p14="http://schemas.microsoft.com/office/powerpoint/2010/main" val="30886966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27</a:t>
            </a:fld>
            <a:endParaRPr lang="en-US"/>
          </a:p>
        </p:txBody>
      </p:sp>
    </p:spTree>
    <p:extLst>
      <p:ext uri="{BB962C8B-B14F-4D97-AF65-F5344CB8AC3E}">
        <p14:creationId xmlns:p14="http://schemas.microsoft.com/office/powerpoint/2010/main" val="22425761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614E39-D61D-4C94-B03D-B6891193C591}" type="slidenum">
              <a:rPr lang="en-US" smtClean="0"/>
              <a:pPr/>
              <a:t>28</a:t>
            </a:fld>
            <a:endParaRPr lang="en-US"/>
          </a:p>
        </p:txBody>
      </p:sp>
    </p:spTree>
    <p:extLst>
      <p:ext uri="{BB962C8B-B14F-4D97-AF65-F5344CB8AC3E}">
        <p14:creationId xmlns:p14="http://schemas.microsoft.com/office/powerpoint/2010/main" val="4741534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29</a:t>
            </a:fld>
            <a:endParaRPr lang="en-US"/>
          </a:p>
        </p:txBody>
      </p:sp>
    </p:spTree>
    <p:extLst>
      <p:ext uri="{BB962C8B-B14F-4D97-AF65-F5344CB8AC3E}">
        <p14:creationId xmlns:p14="http://schemas.microsoft.com/office/powerpoint/2010/main" val="4125257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3</a:t>
            </a:fld>
            <a:endParaRPr lang="en-US"/>
          </a:p>
        </p:txBody>
      </p:sp>
    </p:spTree>
    <p:extLst>
      <p:ext uri="{BB962C8B-B14F-4D97-AF65-F5344CB8AC3E}">
        <p14:creationId xmlns:p14="http://schemas.microsoft.com/office/powerpoint/2010/main" val="42609921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31</a:t>
            </a:fld>
            <a:endParaRPr lang="en-US"/>
          </a:p>
        </p:txBody>
      </p:sp>
    </p:spTree>
    <p:extLst>
      <p:ext uri="{BB962C8B-B14F-4D97-AF65-F5344CB8AC3E}">
        <p14:creationId xmlns:p14="http://schemas.microsoft.com/office/powerpoint/2010/main" val="26482143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dirty="0"/>
          </a:p>
        </p:txBody>
      </p:sp>
      <p:sp>
        <p:nvSpPr>
          <p:cNvPr id="4" name="Slide Number Placeholder 3"/>
          <p:cNvSpPr>
            <a:spLocks noGrp="1"/>
          </p:cNvSpPr>
          <p:nvPr>
            <p:ph type="sldNum" sz="quarter" idx="10"/>
          </p:nvPr>
        </p:nvSpPr>
        <p:spPr/>
        <p:txBody>
          <a:bodyPr/>
          <a:lstStyle/>
          <a:p>
            <a:fld id="{C4614E39-D61D-4C94-B03D-B6891193C591}" type="slidenum">
              <a:rPr lang="en-US" smtClean="0"/>
              <a:pPr/>
              <a:t>32</a:t>
            </a:fld>
            <a:endParaRPr lang="en-US"/>
          </a:p>
        </p:txBody>
      </p:sp>
    </p:spTree>
    <p:extLst>
      <p:ext uri="{BB962C8B-B14F-4D97-AF65-F5344CB8AC3E}">
        <p14:creationId xmlns:p14="http://schemas.microsoft.com/office/powerpoint/2010/main" val="11183942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33</a:t>
            </a:fld>
            <a:endParaRPr lang="en-US"/>
          </a:p>
        </p:txBody>
      </p:sp>
    </p:spTree>
    <p:extLst>
      <p:ext uri="{BB962C8B-B14F-4D97-AF65-F5344CB8AC3E}">
        <p14:creationId xmlns:p14="http://schemas.microsoft.com/office/powerpoint/2010/main" val="22425761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614E39-D61D-4C94-B03D-B6891193C591}" type="slidenum">
              <a:rPr lang="en-US" smtClean="0"/>
              <a:pPr/>
              <a:t>34</a:t>
            </a:fld>
            <a:endParaRPr lang="en-US"/>
          </a:p>
        </p:txBody>
      </p:sp>
    </p:spTree>
    <p:extLst>
      <p:ext uri="{BB962C8B-B14F-4D97-AF65-F5344CB8AC3E}">
        <p14:creationId xmlns:p14="http://schemas.microsoft.com/office/powerpoint/2010/main" val="3967833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35</a:t>
            </a:fld>
            <a:endParaRPr lang="en-US"/>
          </a:p>
        </p:txBody>
      </p:sp>
    </p:spTree>
    <p:extLst>
      <p:ext uri="{BB962C8B-B14F-4D97-AF65-F5344CB8AC3E}">
        <p14:creationId xmlns:p14="http://schemas.microsoft.com/office/powerpoint/2010/main" val="22425761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dirty="0"/>
          </a:p>
        </p:txBody>
      </p:sp>
      <p:sp>
        <p:nvSpPr>
          <p:cNvPr id="4" name="Slide Number Placeholder 3"/>
          <p:cNvSpPr>
            <a:spLocks noGrp="1"/>
          </p:cNvSpPr>
          <p:nvPr>
            <p:ph type="sldNum" sz="quarter" idx="10"/>
          </p:nvPr>
        </p:nvSpPr>
        <p:spPr/>
        <p:txBody>
          <a:bodyPr/>
          <a:lstStyle/>
          <a:p>
            <a:fld id="{C4614E39-D61D-4C94-B03D-B6891193C591}" type="slidenum">
              <a:rPr lang="en-US" smtClean="0"/>
              <a:pPr/>
              <a:t>36</a:t>
            </a:fld>
            <a:endParaRPr lang="en-US"/>
          </a:p>
        </p:txBody>
      </p:sp>
    </p:spTree>
    <p:extLst>
      <p:ext uri="{BB962C8B-B14F-4D97-AF65-F5344CB8AC3E}">
        <p14:creationId xmlns:p14="http://schemas.microsoft.com/office/powerpoint/2010/main" val="41473378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37</a:t>
            </a:fld>
            <a:endParaRPr lang="en-US"/>
          </a:p>
        </p:txBody>
      </p:sp>
    </p:spTree>
    <p:extLst>
      <p:ext uri="{BB962C8B-B14F-4D97-AF65-F5344CB8AC3E}">
        <p14:creationId xmlns:p14="http://schemas.microsoft.com/office/powerpoint/2010/main" val="27694813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38</a:t>
            </a:fld>
            <a:endParaRPr lang="en-US"/>
          </a:p>
        </p:txBody>
      </p:sp>
    </p:spTree>
    <p:extLst>
      <p:ext uri="{BB962C8B-B14F-4D97-AF65-F5344CB8AC3E}">
        <p14:creationId xmlns:p14="http://schemas.microsoft.com/office/powerpoint/2010/main" val="256449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endParaRPr lang="en-US" dirty="0"/>
          </a:p>
        </p:txBody>
      </p:sp>
      <p:sp>
        <p:nvSpPr>
          <p:cNvPr id="4" name="Slide Number Placeholder 3"/>
          <p:cNvSpPr>
            <a:spLocks noGrp="1"/>
          </p:cNvSpPr>
          <p:nvPr>
            <p:ph type="sldNum" sz="quarter" idx="10"/>
          </p:nvPr>
        </p:nvSpPr>
        <p:spPr/>
        <p:txBody>
          <a:bodyPr/>
          <a:lstStyle/>
          <a:p>
            <a:fld id="{C4614E39-D61D-4C94-B03D-B6891193C591}" type="slidenum">
              <a:rPr lang="en-US" smtClean="0"/>
              <a:pPr/>
              <a:t>4</a:t>
            </a:fld>
            <a:endParaRPr lang="en-US"/>
          </a:p>
        </p:txBody>
      </p:sp>
    </p:spTree>
    <p:extLst>
      <p:ext uri="{BB962C8B-B14F-4D97-AF65-F5344CB8AC3E}">
        <p14:creationId xmlns:p14="http://schemas.microsoft.com/office/powerpoint/2010/main" val="871464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5</a:t>
            </a:fld>
            <a:endParaRPr lang="en-US"/>
          </a:p>
        </p:txBody>
      </p:sp>
    </p:spTree>
    <p:extLst>
      <p:ext uri="{BB962C8B-B14F-4D97-AF65-F5344CB8AC3E}">
        <p14:creationId xmlns:p14="http://schemas.microsoft.com/office/powerpoint/2010/main" val="1818936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fld id="{C4614E39-D61D-4C94-B03D-B6891193C591}" type="slidenum">
              <a:rPr lang="en-US" smtClean="0"/>
              <a:pPr/>
              <a:t>6</a:t>
            </a:fld>
            <a:endParaRPr lang="en-US"/>
          </a:p>
        </p:txBody>
      </p:sp>
    </p:spTree>
    <p:extLst>
      <p:ext uri="{BB962C8B-B14F-4D97-AF65-F5344CB8AC3E}">
        <p14:creationId xmlns:p14="http://schemas.microsoft.com/office/powerpoint/2010/main" val="747349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7</a:t>
            </a:fld>
            <a:endParaRPr lang="en-US"/>
          </a:p>
        </p:txBody>
      </p:sp>
    </p:spTree>
    <p:extLst>
      <p:ext uri="{BB962C8B-B14F-4D97-AF65-F5344CB8AC3E}">
        <p14:creationId xmlns:p14="http://schemas.microsoft.com/office/powerpoint/2010/main" val="3464255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8</a:t>
            </a:fld>
            <a:endParaRPr lang="en-US"/>
          </a:p>
        </p:txBody>
      </p:sp>
    </p:spTree>
    <p:extLst>
      <p:ext uri="{BB962C8B-B14F-4D97-AF65-F5344CB8AC3E}">
        <p14:creationId xmlns:p14="http://schemas.microsoft.com/office/powerpoint/2010/main" val="4232678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614E39-D61D-4C94-B03D-B6891193C591}" type="slidenum">
              <a:rPr lang="en-US" smtClean="0"/>
              <a:pPr/>
              <a:t>9</a:t>
            </a:fld>
            <a:endParaRPr lang="en-US"/>
          </a:p>
        </p:txBody>
      </p:sp>
    </p:spTree>
    <p:extLst>
      <p:ext uri="{BB962C8B-B14F-4D97-AF65-F5344CB8AC3E}">
        <p14:creationId xmlns:p14="http://schemas.microsoft.com/office/powerpoint/2010/main" val="2242576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hapter - Section 4">
    <p:bg>
      <p:bgPr>
        <a:solidFill>
          <a:srgbClr val="FFDDF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0" y="6584950"/>
            <a:ext cx="3048000" cy="273050"/>
          </a:xfrm>
        </p:spPr>
        <p:txBody>
          <a:bodyPr/>
          <a:lstStyle>
            <a:lvl1pPr>
              <a:defRPr sz="800"/>
            </a:lvl1pPr>
          </a:lstStyle>
          <a:p>
            <a:r>
              <a:rPr lang="en-US" dirty="0" smtClean="0"/>
              <a:t>Copyright 2011  All Rights Reserved</a:t>
            </a:r>
            <a:endParaRPr lang="en-US" dirty="0"/>
          </a:p>
        </p:txBody>
      </p:sp>
    </p:spTree>
    <p:extLst>
      <p:ext uri="{BB962C8B-B14F-4D97-AF65-F5344CB8AC3E}">
        <p14:creationId xmlns:p14="http://schemas.microsoft.com/office/powerpoint/2010/main" val="933348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 Section 2">
    <p:bg>
      <p:bgPr>
        <a:solidFill>
          <a:srgbClr val="CCEC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0" y="6584950"/>
            <a:ext cx="3048000" cy="273050"/>
          </a:xfrm>
        </p:spPr>
        <p:txBody>
          <a:bodyPr/>
          <a:lstStyle>
            <a:lvl1pPr>
              <a:defRPr sz="800"/>
            </a:lvl1pPr>
          </a:lstStyle>
          <a:p>
            <a:r>
              <a:rPr lang="en-US" dirty="0" smtClean="0"/>
              <a:t>Copyright 2011  All Rights Reserved</a:t>
            </a:r>
            <a:endParaRPr lang="en-US" dirty="0"/>
          </a:p>
        </p:txBody>
      </p:sp>
    </p:spTree>
    <p:extLst>
      <p:ext uri="{BB962C8B-B14F-4D97-AF65-F5344CB8AC3E}">
        <p14:creationId xmlns:p14="http://schemas.microsoft.com/office/powerpoint/2010/main" val="3345467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hapter - Section 1">
    <p:bg>
      <p:bgPr>
        <a:solidFill>
          <a:srgbClr val="FEED8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0" y="6584950"/>
            <a:ext cx="3048000" cy="273050"/>
          </a:xfrm>
        </p:spPr>
        <p:txBody>
          <a:bodyPr/>
          <a:lstStyle>
            <a:lvl1pPr>
              <a:defRPr sz="800"/>
            </a:lvl1pPr>
          </a:lstStyle>
          <a:p>
            <a:r>
              <a:rPr lang="en-US" dirty="0" smtClean="0"/>
              <a:t>Copyright 2011  All Rights Reserved</a:t>
            </a:r>
            <a:endParaRPr lang="en-US" dirty="0"/>
          </a:p>
        </p:txBody>
      </p:sp>
    </p:spTree>
    <p:extLst>
      <p:ext uri="{BB962C8B-B14F-4D97-AF65-F5344CB8AC3E}">
        <p14:creationId xmlns:p14="http://schemas.microsoft.com/office/powerpoint/2010/main" val="2883309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hapter - Section 3">
    <p:bg>
      <p:bgPr>
        <a:solidFill>
          <a:srgbClr val="D9FB9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0" y="6584950"/>
            <a:ext cx="3048000" cy="273050"/>
          </a:xfrm>
        </p:spPr>
        <p:txBody>
          <a:bodyPr/>
          <a:lstStyle>
            <a:lvl1pPr>
              <a:defRPr sz="800"/>
            </a:lvl1pPr>
          </a:lstStyle>
          <a:p>
            <a:r>
              <a:rPr lang="en-US" dirty="0" smtClean="0"/>
              <a:t>Copyright 2011  All Rights Reserved</a:t>
            </a:r>
            <a:endParaRPr lang="en-US" dirty="0"/>
          </a:p>
        </p:txBody>
      </p:sp>
    </p:spTree>
    <p:extLst>
      <p:ext uri="{BB962C8B-B14F-4D97-AF65-F5344CB8AC3E}">
        <p14:creationId xmlns:p14="http://schemas.microsoft.com/office/powerpoint/2010/main" val="1950650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Section Titl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400" b="1"/>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normAutofit/>
          </a:bodyPr>
          <a:lstStyle>
            <a:lvl1pPr marL="0" indent="0" algn="ctr">
              <a:buNone/>
              <a:defRPr sz="3200" b="1">
                <a:solidFill>
                  <a:schemeClr val="bg2">
                    <a:lumMod val="1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54867790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lvl1pPr>
          </a:lstStyle>
          <a:p>
            <a:r>
              <a:rPr lang="en-US" smtClean="0"/>
              <a:t>Click to edit Master title style</a:t>
            </a:r>
            <a:endParaRPr lang="en-US" dirty="0"/>
          </a:p>
        </p:txBody>
      </p:sp>
      <p:sp>
        <p:nvSpPr>
          <p:cNvPr id="5" name="Footer Placeholder 4"/>
          <p:cNvSpPr>
            <a:spLocks noGrp="1"/>
          </p:cNvSpPr>
          <p:nvPr>
            <p:ph type="ftr" sz="quarter" idx="11"/>
          </p:nvPr>
        </p:nvSpPr>
        <p:spPr>
          <a:xfrm>
            <a:off x="7495" y="6705600"/>
            <a:ext cx="2278505" cy="136161"/>
          </a:xfrm>
        </p:spPr>
        <p:txBody>
          <a:bodyPr/>
          <a:lstStyle>
            <a:lvl1pPr algn="l">
              <a:defRPr sz="800"/>
            </a:lvl1pPr>
          </a:lstStyle>
          <a:p>
            <a:r>
              <a:rPr lang="en-US" smtClean="0"/>
              <a:t>Copyright 2011.  All Rights Reserved</a:t>
            </a:r>
            <a:endParaRPr lang="en-US" dirty="0"/>
          </a:p>
        </p:txBody>
      </p:sp>
      <p:sp>
        <p:nvSpPr>
          <p:cNvPr id="6" name="Slide Number Placeholder 5"/>
          <p:cNvSpPr>
            <a:spLocks noGrp="1"/>
          </p:cNvSpPr>
          <p:nvPr>
            <p:ph type="sldNum" sz="quarter" idx="12"/>
          </p:nvPr>
        </p:nvSpPr>
        <p:spPr>
          <a:xfrm>
            <a:off x="8763000" y="6492875"/>
            <a:ext cx="381000" cy="365125"/>
          </a:xfrm>
        </p:spPr>
        <p:txBody>
          <a:bodyPr/>
          <a:lstStyle/>
          <a:p>
            <a:fld id="{A410B474-9186-45C5-9141-A03E51607601}" type="slidenum">
              <a:rPr lang="en-US" smtClean="0"/>
              <a:pPr/>
              <a:t>‹#›</a:t>
            </a:fld>
            <a:endParaRPr lang="en-US"/>
          </a:p>
        </p:txBody>
      </p:sp>
      <p:sp>
        <p:nvSpPr>
          <p:cNvPr id="7" name="Content Placeholder 2"/>
          <p:cNvSpPr>
            <a:spLocks noGrp="1"/>
          </p:cNvSpPr>
          <p:nvPr>
            <p:ph idx="1"/>
          </p:nvPr>
        </p:nvSpPr>
        <p:spPr>
          <a:xfrm>
            <a:off x="457200" y="1600200"/>
            <a:ext cx="8229600" cy="4525963"/>
          </a:xfrm>
          <a:prstGeom prst="rect">
            <a:avLst/>
          </a:prstGeom>
        </p:spPr>
        <p:txBody>
          <a:bodyPr>
            <a:normAutofit/>
          </a:bodyPr>
          <a:lstStyle>
            <a:lvl1pPr marL="457200" indent="-457200" algn="l">
              <a:buFont typeface="Arial" pitchFamily="34" charset="0"/>
              <a:buChar char="•"/>
              <a:defRPr sz="2800"/>
            </a:lvl1pPr>
            <a:lvl2pPr marL="914400" indent="-457200" algn="l">
              <a:buClr>
                <a:srgbClr val="FF0000"/>
              </a:buClr>
              <a:buFont typeface="Arial" pitchFamily="34" charset="0"/>
              <a:buChar char="•"/>
              <a:defRPr sz="2800"/>
            </a:lvl2pPr>
            <a:lvl3pPr algn="l">
              <a:buClr>
                <a:schemeClr val="tx2">
                  <a:lumMod val="75000"/>
                </a:schemeClr>
              </a:buClr>
              <a:buSzPct val="75000"/>
              <a:buFont typeface="Courier New" pitchFamily="49" charset="0"/>
              <a:buChar char="o"/>
              <a:defRPr sz="2800"/>
            </a:lvl3pPr>
            <a:lvl4pPr marL="1828800" indent="-457200" algn="l">
              <a:buClr>
                <a:schemeClr val="accent4">
                  <a:lumMod val="75000"/>
                </a:schemeClr>
              </a:buClr>
              <a:buFont typeface="Arial" pitchFamily="34" charset="0"/>
              <a:buChar char="•"/>
              <a:defRPr sz="2800"/>
            </a:lvl4pPr>
            <a:lvl5pPr marL="2286000" indent="-457200" algn="l">
              <a:buClr>
                <a:schemeClr val="accent3">
                  <a:lumMod val="75000"/>
                </a:schemeClr>
              </a:buClr>
              <a:buFont typeface="Arial" pitchFamily="34" charset="0"/>
              <a:buChar char="•"/>
              <a:defRPr sz="2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5"/>
          <p:cNvSpPr txBox="1">
            <a:spLocks/>
          </p:cNvSpPr>
          <p:nvPr userDrawn="1"/>
        </p:nvSpPr>
        <p:spPr>
          <a:xfrm>
            <a:off x="8305800" y="6492875"/>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1</a:t>
            </a:r>
            <a:endParaRPr lang="en-US" dirty="0"/>
          </a:p>
        </p:txBody>
      </p:sp>
      <p:sp>
        <p:nvSpPr>
          <p:cNvPr id="9" name="Slide Number Placeholder 5"/>
          <p:cNvSpPr txBox="1">
            <a:spLocks/>
          </p:cNvSpPr>
          <p:nvPr userDrawn="1"/>
        </p:nvSpPr>
        <p:spPr>
          <a:xfrm>
            <a:off x="7010400" y="6492875"/>
            <a:ext cx="1295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Chapter</a:t>
            </a:r>
            <a:endParaRPr lang="en-US" dirty="0"/>
          </a:p>
        </p:txBody>
      </p:sp>
    </p:spTree>
    <p:extLst>
      <p:ext uri="{BB962C8B-B14F-4D97-AF65-F5344CB8AC3E}">
        <p14:creationId xmlns:p14="http://schemas.microsoft.com/office/powerpoint/2010/main" val="232588403"/>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Emphasis">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lvl1pPr>
          </a:lstStyle>
          <a:p>
            <a:r>
              <a:rPr lang="en-US" smtClean="0"/>
              <a:t>Click to edit Master title style</a:t>
            </a:r>
            <a:endParaRPr lang="en-US" dirty="0"/>
          </a:p>
        </p:txBody>
      </p:sp>
      <p:sp>
        <p:nvSpPr>
          <p:cNvPr id="5" name="Footer Placeholder 4"/>
          <p:cNvSpPr>
            <a:spLocks noGrp="1"/>
          </p:cNvSpPr>
          <p:nvPr>
            <p:ph type="ftr" sz="quarter" idx="11"/>
          </p:nvPr>
        </p:nvSpPr>
        <p:spPr>
          <a:xfrm>
            <a:off x="7495" y="6705600"/>
            <a:ext cx="2278505" cy="136161"/>
          </a:xfrm>
        </p:spPr>
        <p:txBody>
          <a:bodyPr/>
          <a:lstStyle>
            <a:lvl1pPr algn="l">
              <a:defRPr sz="800"/>
            </a:lvl1pPr>
          </a:lstStyle>
          <a:p>
            <a:r>
              <a:rPr lang="en-US" smtClean="0"/>
              <a:t>Copyright 2011.  All Rights Reserved</a:t>
            </a:r>
            <a:endParaRPr lang="en-US" dirty="0"/>
          </a:p>
        </p:txBody>
      </p:sp>
      <p:sp>
        <p:nvSpPr>
          <p:cNvPr id="6" name="Slide Number Placeholder 5"/>
          <p:cNvSpPr>
            <a:spLocks noGrp="1"/>
          </p:cNvSpPr>
          <p:nvPr>
            <p:ph type="sldNum" sz="quarter" idx="12"/>
          </p:nvPr>
        </p:nvSpPr>
        <p:spPr>
          <a:xfrm>
            <a:off x="8763000" y="6492875"/>
            <a:ext cx="381000" cy="365125"/>
          </a:xfrm>
        </p:spPr>
        <p:txBody>
          <a:bodyPr/>
          <a:lstStyle/>
          <a:p>
            <a:fld id="{A410B474-9186-45C5-9141-A03E51607601}" type="slidenum">
              <a:rPr lang="en-US" smtClean="0"/>
              <a:pPr/>
              <a:t>‹#›</a:t>
            </a:fld>
            <a:endParaRPr lang="en-US"/>
          </a:p>
        </p:txBody>
      </p:sp>
      <p:sp>
        <p:nvSpPr>
          <p:cNvPr id="7" name="Content Placeholder 2"/>
          <p:cNvSpPr>
            <a:spLocks noGrp="1"/>
          </p:cNvSpPr>
          <p:nvPr>
            <p:ph idx="1"/>
          </p:nvPr>
        </p:nvSpPr>
        <p:spPr>
          <a:xfrm>
            <a:off x="457200" y="1600200"/>
            <a:ext cx="8229600" cy="4525963"/>
          </a:xfrm>
          <a:prstGeom prst="rect">
            <a:avLst/>
          </a:prstGeom>
        </p:spPr>
        <p:txBody>
          <a:bodyPr>
            <a:normAutofit/>
          </a:bodyPr>
          <a:lstStyle>
            <a:lvl1pPr marL="457200" indent="-457200" algn="l">
              <a:buFont typeface="Arial" pitchFamily="34" charset="0"/>
              <a:buChar char="•"/>
              <a:defRPr sz="2800"/>
            </a:lvl1pPr>
            <a:lvl2pPr marL="914400" indent="-457200" algn="l">
              <a:buClr>
                <a:srgbClr val="FF0000"/>
              </a:buClr>
              <a:buFont typeface="Arial" pitchFamily="34" charset="0"/>
              <a:buChar char="•"/>
              <a:defRPr sz="2800"/>
            </a:lvl2pPr>
            <a:lvl3pPr algn="l">
              <a:buClr>
                <a:schemeClr val="tx2">
                  <a:lumMod val="75000"/>
                </a:schemeClr>
              </a:buClr>
              <a:buSzPct val="75000"/>
              <a:buFont typeface="Courier New" pitchFamily="49" charset="0"/>
              <a:buChar char="o"/>
              <a:defRPr sz="2800"/>
            </a:lvl3pPr>
            <a:lvl4pPr marL="1828800" indent="-457200" algn="l">
              <a:buClr>
                <a:schemeClr val="accent4">
                  <a:lumMod val="75000"/>
                </a:schemeClr>
              </a:buClr>
              <a:buFont typeface="Arial" pitchFamily="34" charset="0"/>
              <a:buChar char="•"/>
              <a:defRPr sz="2800"/>
            </a:lvl4pPr>
            <a:lvl5pPr marL="2286000" indent="-457200" algn="l">
              <a:buClr>
                <a:schemeClr val="accent3">
                  <a:lumMod val="75000"/>
                </a:schemeClr>
              </a:buClr>
              <a:buFont typeface="Arial" pitchFamily="34" charset="0"/>
              <a:buChar char="•"/>
              <a:defRPr sz="2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5"/>
          <p:cNvSpPr txBox="1">
            <a:spLocks/>
          </p:cNvSpPr>
          <p:nvPr userDrawn="1"/>
        </p:nvSpPr>
        <p:spPr>
          <a:xfrm>
            <a:off x="8305800" y="6492875"/>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1</a:t>
            </a:r>
            <a:endParaRPr lang="en-US" dirty="0"/>
          </a:p>
        </p:txBody>
      </p:sp>
      <p:sp>
        <p:nvSpPr>
          <p:cNvPr id="9" name="Slide Number Placeholder 5"/>
          <p:cNvSpPr txBox="1">
            <a:spLocks/>
          </p:cNvSpPr>
          <p:nvPr userDrawn="1"/>
        </p:nvSpPr>
        <p:spPr>
          <a:xfrm>
            <a:off x="7010400" y="6492875"/>
            <a:ext cx="1295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Chapter</a:t>
            </a:r>
            <a:endParaRPr lang="en-US" dirty="0"/>
          </a:p>
        </p:txBody>
      </p:sp>
    </p:spTree>
    <p:extLst>
      <p:ext uri="{BB962C8B-B14F-4D97-AF65-F5344CB8AC3E}">
        <p14:creationId xmlns:p14="http://schemas.microsoft.com/office/powerpoint/2010/main" val="1642097565"/>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a:t>Click to edit Master title style</a:t>
            </a:r>
          </a:p>
        </p:txBody>
      </p:sp>
      <p:sp>
        <p:nvSpPr>
          <p:cNvPr id="3" name="Text Placeholder 2"/>
          <p:cNvSpPr>
            <a:spLocks noGrp="1"/>
          </p:cNvSpPr>
          <p:nvPr>
            <p:ph type="body" idx="1"/>
          </p:nvPr>
        </p:nvSpPr>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3251"/>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en-US"/>
          </a:p>
        </p:txBody>
      </p:sp>
      <p:sp>
        <p:nvSpPr>
          <p:cNvPr id="5" name="Rectangle 53252"/>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p:txBody>
          <a:bodyPr/>
          <a:lstStyle>
            <a:lvl1pPr>
              <a:defRPr/>
            </a:lvl1pPr>
          </a:lstStyle>
          <a:p>
            <a:pPr>
              <a:defRPr/>
            </a:pPr>
            <a:fld id="{89FFBCC5-EEC7-42A1-8A8D-FDB219925F18}" type="slidenum">
              <a:rPr lang="en-US"/>
              <a:pPr>
                <a:defRPr/>
              </a:pPr>
              <a:t>‹#›</a:t>
            </a:fld>
            <a:endParaRPr lang="en-US"/>
          </a:p>
        </p:txBody>
      </p:sp>
    </p:spTree>
    <p:extLst>
      <p:ext uri="{BB962C8B-B14F-4D97-AF65-F5344CB8AC3E}">
        <p14:creationId xmlns:p14="http://schemas.microsoft.com/office/powerpoint/2010/main" val="246333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457200" y="6432550"/>
            <a:ext cx="3048000" cy="273050"/>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smtClean="0"/>
              <a:t>Copyright 2011  All Rights Reserved</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FE3003-4F3B-4850-804B-0152B5C7CD4D}" type="slidenum">
              <a:rPr lang="en-US" smtClean="0"/>
              <a:t>‹#›</a:t>
            </a:fld>
            <a:endParaRPr lang="en-US" dirty="0"/>
          </a:p>
        </p:txBody>
      </p:sp>
      <p:sp>
        <p:nvSpPr>
          <p:cNvPr id="3" name="Text Placeholder 2"/>
          <p:cNvSpPr>
            <a:spLocks noGrp="1"/>
          </p:cNvSpPr>
          <p:nvPr>
            <p:ph type="body" idx="1"/>
          </p:nvPr>
        </p:nvSpPr>
        <p:spPr>
          <a:xfrm>
            <a:off x="457200" y="4038600"/>
            <a:ext cx="8229600" cy="2087563"/>
          </a:xfrm>
          <a:prstGeom prst="rect">
            <a:avLst/>
          </a:prstGeom>
        </p:spPr>
        <p:txBody>
          <a:bodyPr vert="horz" lIns="91440" tIns="45720" rIns="91440" bIns="45720" rtlCol="0">
            <a:normAutofit/>
          </a:bodyPr>
          <a:lstStyle/>
          <a:p>
            <a:pPr lvl="0"/>
            <a:r>
              <a:rPr lang="en-US" dirty="0" smtClean="0"/>
              <a:t>Click to edit Master text styles</a:t>
            </a:r>
          </a:p>
        </p:txBody>
      </p:sp>
      <p:pic>
        <p:nvPicPr>
          <p:cNvPr id="7"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 y="-26483"/>
            <a:ext cx="9174480" cy="6869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7132183"/>
      </p:ext>
    </p:extLst>
  </p:cSld>
  <p:clrMap bg1="lt1" tx1="dk1" bg2="lt2" tx2="dk2" accent1="accent1" accent2="accent2" accent3="accent3" accent4="accent4" accent5="accent5" accent6="accent6" hlink="hlink" folHlink="folHlink"/>
  <p:sldLayoutIdLst>
    <p:sldLayoutId id="2147483694" r:id="rId1"/>
    <p:sldLayoutId id="2147483696" r:id="rId2"/>
    <p:sldLayoutId id="2147483693" r:id="rId3"/>
    <p:sldLayoutId id="2147483695" r:id="rId4"/>
    <p:sldLayoutId id="2147483688" r:id="rId5"/>
    <p:sldLayoutId id="2147483689" r:id="rId6"/>
    <p:sldLayoutId id="2147483697" r:id="rId7"/>
    <p:sldLayoutId id="2147483698" r:id="rId8"/>
  </p:sldLayoutIdLst>
  <p:txStyles>
    <p:titleStyle>
      <a:lvl1pPr algn="ctr" defTabSz="914400" rtl="0" eaLnBrk="1" latinLnBrk="0" hangingPunct="1">
        <a:spcBef>
          <a:spcPct val="0"/>
        </a:spcBef>
        <a:buNone/>
        <a:defRPr sz="3600" b="1" kern="1200">
          <a:solidFill>
            <a:schemeClr val="tx1"/>
          </a:solidFill>
          <a:latin typeface="+mj-lt"/>
          <a:ea typeface="+mj-ea"/>
          <a:cs typeface="+mj-cs"/>
        </a:defRPr>
      </a:lvl1pPr>
    </p:titleStyle>
    <p:bodyStyle>
      <a:lvl1pPr marL="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3pPr>
      <a:lvl4pPr marL="137160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4pPr>
      <a:lvl5pPr marL="182880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g"/><Relationship Id="rId1" Type="http://schemas.microsoft.com/office/2007/relationships/media" Target="../media/media1.mp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Professional Selling</a:t>
            </a:r>
            <a:endParaRPr lang="en-US" dirty="0"/>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133600"/>
            <a:ext cx="7772400" cy="208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8156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971706" cy="1143000"/>
          </a:xfrm>
        </p:spPr>
        <p:txBody>
          <a:bodyPr/>
          <a:lstStyle/>
          <a:p>
            <a:r>
              <a:rPr lang="en-US" dirty="0" smtClean="0"/>
              <a:t>Learn</a:t>
            </a:r>
            <a:endParaRPr lang="en-US" dirty="0"/>
          </a:p>
        </p:txBody>
      </p:sp>
      <p:grpSp>
        <p:nvGrpSpPr>
          <p:cNvPr id="4" name="Group 3"/>
          <p:cNvGrpSpPr/>
          <p:nvPr/>
        </p:nvGrpSpPr>
        <p:grpSpPr>
          <a:xfrm>
            <a:off x="3799959" y="1371842"/>
            <a:ext cx="4277241" cy="3453231"/>
            <a:chOff x="4336081" y="-397603"/>
            <a:chExt cx="3715094" cy="2743685"/>
          </a:xfrm>
        </p:grpSpPr>
        <p:sp>
          <p:nvSpPr>
            <p:cNvPr id="5" name="Rounded Rectangle 4"/>
            <p:cNvSpPr/>
            <p:nvPr/>
          </p:nvSpPr>
          <p:spPr>
            <a:xfrm>
              <a:off x="4336081" y="-397603"/>
              <a:ext cx="3715094" cy="2743685"/>
            </a:xfrm>
            <a:prstGeom prst="roundRect">
              <a:avLst>
                <a:gd name="adj" fmla="val 10000"/>
              </a:avLst>
            </a:prstGeom>
            <a:solidFill>
              <a:sysClr val="window" lastClr="FFFFFF">
                <a:alpha val="90000"/>
                <a:hueOff val="0"/>
                <a:satOff val="0"/>
                <a:lumOff val="0"/>
                <a:alphaOff val="0"/>
              </a:sysClr>
            </a:solidFill>
            <a:ln w="25400" cap="flat" cmpd="sng" algn="ctr">
              <a:solidFill>
                <a:srgbClr val="C0504D">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6" name="Rounded Rectangle 4"/>
            <p:cNvSpPr/>
            <p:nvPr/>
          </p:nvSpPr>
          <p:spPr>
            <a:xfrm>
              <a:off x="4422322" y="-337333"/>
              <a:ext cx="3568583" cy="237788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US" sz="2800" kern="1200" dirty="0" smtClean="0">
                  <a:solidFill>
                    <a:sysClr val="windowText" lastClr="000000">
                      <a:hueOff val="0"/>
                      <a:satOff val="0"/>
                      <a:lumOff val="0"/>
                      <a:alphaOff val="0"/>
                    </a:sysClr>
                  </a:solidFill>
                  <a:latin typeface="Calibri"/>
                  <a:ea typeface="+mn-ea"/>
                  <a:cs typeface="+mn-cs"/>
                </a:rPr>
                <a:t>Understand and build relationships</a:t>
              </a:r>
              <a:endParaRPr lang="en-US" sz="2800" kern="1200" dirty="0">
                <a:solidFill>
                  <a:sysClr val="windowText" lastClr="000000">
                    <a:hueOff val="0"/>
                    <a:satOff val="0"/>
                    <a:lumOff val="0"/>
                    <a:alphaOff val="0"/>
                  </a:sysClr>
                </a:solidFill>
                <a:latin typeface="Calibri"/>
                <a:ea typeface="+mn-ea"/>
                <a:cs typeface="+mn-cs"/>
              </a:endParaRPr>
            </a:p>
            <a:p>
              <a:pPr marL="171450" lvl="1" indent="-171450" algn="l" defTabSz="800100">
                <a:lnSpc>
                  <a:spcPct val="90000"/>
                </a:lnSpc>
                <a:spcBef>
                  <a:spcPct val="0"/>
                </a:spcBef>
                <a:spcAft>
                  <a:spcPct val="15000"/>
                </a:spcAft>
                <a:buChar char="••"/>
              </a:pPr>
              <a:r>
                <a:rPr lang="en-US" sz="2800" kern="1200" dirty="0" smtClean="0">
                  <a:solidFill>
                    <a:sysClr val="windowText" lastClr="000000">
                      <a:hueOff val="0"/>
                      <a:satOff val="0"/>
                      <a:lumOff val="0"/>
                      <a:alphaOff val="0"/>
                    </a:sysClr>
                  </a:solidFill>
                  <a:latin typeface="Calibri"/>
                  <a:ea typeface="+mn-ea"/>
                  <a:cs typeface="+mn-cs"/>
                </a:rPr>
                <a:t>Discover beliefs, goals, and needs of </a:t>
              </a:r>
              <a:r>
                <a:rPr lang="en-US" sz="2800" u="sng" kern="1200" dirty="0" smtClean="0">
                  <a:solidFill>
                    <a:sysClr val="windowText" lastClr="000000">
                      <a:hueOff val="0"/>
                      <a:satOff val="0"/>
                      <a:lumOff val="0"/>
                      <a:alphaOff val="0"/>
                    </a:sysClr>
                  </a:solidFill>
                  <a:latin typeface="Calibri"/>
                  <a:ea typeface="+mn-ea"/>
                  <a:cs typeface="+mn-cs"/>
                </a:rPr>
                <a:t>________</a:t>
              </a:r>
              <a:r>
                <a:rPr lang="en-US" sz="2800" kern="1200" dirty="0" smtClean="0">
                  <a:solidFill>
                    <a:sysClr val="windowText" lastClr="000000">
                      <a:hueOff val="0"/>
                      <a:satOff val="0"/>
                      <a:lumOff val="0"/>
                      <a:alphaOff val="0"/>
                    </a:sysClr>
                  </a:solidFill>
                  <a:latin typeface="Calibri"/>
                  <a:ea typeface="+mn-ea"/>
                  <a:cs typeface="+mn-cs"/>
                </a:rPr>
                <a:t> accounts</a:t>
              </a:r>
              <a:endParaRPr lang="en-US" sz="2800" kern="1200" dirty="0">
                <a:solidFill>
                  <a:sysClr val="windowText" lastClr="000000">
                    <a:hueOff val="0"/>
                    <a:satOff val="0"/>
                    <a:lumOff val="0"/>
                    <a:alphaOff val="0"/>
                  </a:sysClr>
                </a:solidFill>
                <a:latin typeface="Calibri"/>
                <a:ea typeface="+mn-ea"/>
                <a:cs typeface="+mn-cs"/>
              </a:endParaRPr>
            </a:p>
            <a:p>
              <a:pPr marL="171450" lvl="1" indent="-171450" algn="l" defTabSz="800100">
                <a:lnSpc>
                  <a:spcPct val="90000"/>
                </a:lnSpc>
                <a:spcBef>
                  <a:spcPct val="0"/>
                </a:spcBef>
                <a:spcAft>
                  <a:spcPct val="15000"/>
                </a:spcAft>
                <a:buChar char="••"/>
              </a:pPr>
              <a:r>
                <a:rPr lang="en-US" sz="2800" kern="1200" dirty="0" smtClean="0">
                  <a:solidFill>
                    <a:sysClr val="windowText" lastClr="000000">
                      <a:hueOff val="0"/>
                      <a:satOff val="0"/>
                      <a:lumOff val="0"/>
                      <a:alphaOff val="0"/>
                    </a:sysClr>
                  </a:solidFill>
                  <a:latin typeface="Calibri"/>
                  <a:ea typeface="+mn-ea"/>
                  <a:cs typeface="+mn-cs"/>
                </a:rPr>
                <a:t>Analyze potential value and match to solutions</a:t>
              </a:r>
              <a:endParaRPr lang="en-US" sz="2800" kern="1200" dirty="0">
                <a:solidFill>
                  <a:sysClr val="windowText" lastClr="000000">
                    <a:hueOff val="0"/>
                    <a:satOff val="0"/>
                    <a:lumOff val="0"/>
                    <a:alphaOff val="0"/>
                  </a:sysClr>
                </a:solidFill>
                <a:latin typeface="Calibri"/>
                <a:ea typeface="+mn-ea"/>
                <a:cs typeface="+mn-cs"/>
              </a:endParaRPr>
            </a:p>
            <a:p>
              <a:pPr marL="114300" lvl="1" indent="-114300" algn="l" defTabSz="622300">
                <a:lnSpc>
                  <a:spcPct val="90000"/>
                </a:lnSpc>
                <a:spcBef>
                  <a:spcPct val="0"/>
                </a:spcBef>
                <a:spcAft>
                  <a:spcPct val="15000"/>
                </a:spcAft>
                <a:buChar char="••"/>
              </a:pPr>
              <a:endParaRPr lang="en-US" sz="1400" kern="1200" dirty="0">
                <a:solidFill>
                  <a:sysClr val="windowText" lastClr="000000">
                    <a:hueOff val="0"/>
                    <a:satOff val="0"/>
                    <a:lumOff val="0"/>
                    <a:alphaOff val="0"/>
                  </a:sysClr>
                </a:solidFill>
                <a:latin typeface="Calibri"/>
                <a:ea typeface="+mn-ea"/>
                <a:cs typeface="+mn-cs"/>
              </a:endParaRPr>
            </a:p>
          </p:txBody>
        </p:sp>
      </p:grpSp>
    </p:spTree>
    <p:extLst>
      <p:ext uri="{BB962C8B-B14F-4D97-AF65-F5344CB8AC3E}">
        <p14:creationId xmlns:p14="http://schemas.microsoft.com/office/powerpoint/2010/main" val="2123846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938950" cy="1143000"/>
          </a:xfrm>
        </p:spPr>
        <p:txBody>
          <a:bodyPr/>
          <a:lstStyle/>
          <a:p>
            <a:r>
              <a:rPr lang="en-US" dirty="0" smtClean="0"/>
              <a:t>Communicate</a:t>
            </a:r>
            <a:endParaRPr lang="en-US" dirty="0"/>
          </a:p>
        </p:txBody>
      </p:sp>
      <p:grpSp>
        <p:nvGrpSpPr>
          <p:cNvPr id="4" name="Group 3"/>
          <p:cNvGrpSpPr/>
          <p:nvPr/>
        </p:nvGrpSpPr>
        <p:grpSpPr>
          <a:xfrm>
            <a:off x="3886200" y="2751340"/>
            <a:ext cx="4419600" cy="3649460"/>
            <a:chOff x="4288225" y="3657597"/>
            <a:chExt cx="3747850" cy="2710636"/>
          </a:xfrm>
        </p:grpSpPr>
        <p:sp>
          <p:nvSpPr>
            <p:cNvPr id="5" name="Rounded Rectangle 4"/>
            <p:cNvSpPr/>
            <p:nvPr/>
          </p:nvSpPr>
          <p:spPr>
            <a:xfrm>
              <a:off x="4288225" y="3657597"/>
              <a:ext cx="3747850" cy="2710636"/>
            </a:xfrm>
            <a:prstGeom prst="roundRect">
              <a:avLst>
                <a:gd name="adj" fmla="val 10000"/>
              </a:avLst>
            </a:prstGeom>
            <a:solidFill>
              <a:sysClr val="window" lastClr="FFFFFF">
                <a:alpha val="90000"/>
                <a:hueOff val="0"/>
                <a:satOff val="0"/>
                <a:lumOff val="0"/>
                <a:alphaOff val="0"/>
              </a:sysClr>
            </a:solidFill>
            <a:ln w="25400" cap="flat" cmpd="sng" algn="ctr">
              <a:solidFill>
                <a:srgbClr val="4BACC6">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6" name="Rounded Rectangle 4"/>
            <p:cNvSpPr/>
            <p:nvPr/>
          </p:nvSpPr>
          <p:spPr>
            <a:xfrm>
              <a:off x="4482079" y="3764746"/>
              <a:ext cx="3494451" cy="254394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US" sz="2800" kern="1200" dirty="0" smtClean="0">
                  <a:solidFill>
                    <a:sysClr val="windowText" lastClr="000000">
                      <a:hueOff val="0"/>
                      <a:satOff val="0"/>
                      <a:lumOff val="0"/>
                      <a:alphaOff val="0"/>
                    </a:sysClr>
                  </a:solidFill>
                  <a:latin typeface="Calibri"/>
                  <a:ea typeface="+mn-ea"/>
                  <a:cs typeface="+mn-cs"/>
                </a:rPr>
                <a:t>Communicate unique </a:t>
              </a:r>
              <a:r>
                <a:rPr lang="en-US" sz="2800" u="sng" kern="1200" dirty="0" smtClean="0">
                  <a:solidFill>
                    <a:sysClr val="windowText" lastClr="000000">
                      <a:hueOff val="0"/>
                      <a:satOff val="0"/>
                      <a:lumOff val="0"/>
                      <a:alphaOff val="0"/>
                    </a:sysClr>
                  </a:solidFill>
                  <a:latin typeface="Calibri"/>
                  <a:ea typeface="+mn-ea"/>
                  <a:cs typeface="+mn-cs"/>
                </a:rPr>
                <a:t>___________</a:t>
              </a:r>
              <a:endParaRPr lang="en-US" sz="2800" u="sng" kern="1200" dirty="0">
                <a:solidFill>
                  <a:sysClr val="windowText" lastClr="000000">
                    <a:hueOff val="0"/>
                    <a:satOff val="0"/>
                    <a:lumOff val="0"/>
                    <a:alphaOff val="0"/>
                  </a:sysClr>
                </a:solidFill>
                <a:latin typeface="Calibri"/>
                <a:ea typeface="+mn-ea"/>
                <a:cs typeface="+mn-cs"/>
              </a:endParaRPr>
            </a:p>
            <a:p>
              <a:pPr marL="171450" lvl="1" indent="-171450" algn="l" defTabSz="800100">
                <a:lnSpc>
                  <a:spcPct val="90000"/>
                </a:lnSpc>
                <a:spcBef>
                  <a:spcPct val="0"/>
                </a:spcBef>
                <a:spcAft>
                  <a:spcPct val="15000"/>
                </a:spcAft>
                <a:buChar char="••"/>
              </a:pPr>
              <a:r>
                <a:rPr lang="en-US" sz="2800" kern="1200" dirty="0" smtClean="0">
                  <a:solidFill>
                    <a:sysClr val="windowText" lastClr="000000">
                      <a:hueOff val="0"/>
                      <a:satOff val="0"/>
                      <a:lumOff val="0"/>
                      <a:alphaOff val="0"/>
                    </a:sysClr>
                  </a:solidFill>
                  <a:latin typeface="Calibri"/>
                  <a:ea typeface="+mn-ea"/>
                  <a:cs typeface="+mn-cs"/>
                </a:rPr>
                <a:t>Answer questions and overcome objections</a:t>
              </a:r>
              <a:endParaRPr lang="en-US" sz="2800" kern="1200" dirty="0">
                <a:solidFill>
                  <a:sysClr val="windowText" lastClr="000000">
                    <a:hueOff val="0"/>
                    <a:satOff val="0"/>
                    <a:lumOff val="0"/>
                    <a:alphaOff val="0"/>
                  </a:sysClr>
                </a:solidFill>
                <a:latin typeface="Calibri"/>
                <a:ea typeface="+mn-ea"/>
                <a:cs typeface="+mn-cs"/>
              </a:endParaRPr>
            </a:p>
            <a:p>
              <a:pPr marL="171450" lvl="1" indent="-171450" algn="l" defTabSz="800100">
                <a:lnSpc>
                  <a:spcPct val="90000"/>
                </a:lnSpc>
                <a:spcBef>
                  <a:spcPct val="0"/>
                </a:spcBef>
                <a:spcAft>
                  <a:spcPct val="15000"/>
                </a:spcAft>
                <a:buChar char="••"/>
              </a:pPr>
              <a:r>
                <a:rPr lang="en-US" sz="2800" kern="1200" dirty="0" smtClean="0">
                  <a:solidFill>
                    <a:sysClr val="windowText" lastClr="000000">
                      <a:hueOff val="0"/>
                      <a:satOff val="0"/>
                      <a:lumOff val="0"/>
                      <a:alphaOff val="0"/>
                    </a:sysClr>
                  </a:solidFill>
                  <a:latin typeface="Calibri"/>
                  <a:ea typeface="+mn-ea"/>
                  <a:cs typeface="+mn-cs"/>
                </a:rPr>
                <a:t>Obtain agreement and close</a:t>
              </a:r>
              <a:endParaRPr lang="en-US" sz="2800" kern="1200" dirty="0">
                <a:solidFill>
                  <a:sysClr val="windowText" lastClr="000000">
                    <a:hueOff val="0"/>
                    <a:satOff val="0"/>
                    <a:lumOff val="0"/>
                    <a:alphaOff val="0"/>
                  </a:sysClr>
                </a:solidFill>
                <a:latin typeface="Calibri"/>
                <a:ea typeface="+mn-ea"/>
                <a:cs typeface="+mn-cs"/>
              </a:endParaRPr>
            </a:p>
          </p:txBody>
        </p:sp>
      </p:grpSp>
    </p:spTree>
    <p:extLst>
      <p:ext uri="{BB962C8B-B14F-4D97-AF65-F5344CB8AC3E}">
        <p14:creationId xmlns:p14="http://schemas.microsoft.com/office/powerpoint/2010/main" val="1683644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3392" y="274638"/>
            <a:ext cx="4683408" cy="1143000"/>
          </a:xfrm>
        </p:spPr>
        <p:txBody>
          <a:bodyPr/>
          <a:lstStyle/>
          <a:p>
            <a:r>
              <a:rPr lang="en-US" dirty="0" smtClean="0"/>
              <a:t>Evaluate</a:t>
            </a:r>
            <a:endParaRPr lang="en-US" dirty="0"/>
          </a:p>
        </p:txBody>
      </p:sp>
      <p:grpSp>
        <p:nvGrpSpPr>
          <p:cNvPr id="4" name="Group 3"/>
          <p:cNvGrpSpPr/>
          <p:nvPr/>
        </p:nvGrpSpPr>
        <p:grpSpPr>
          <a:xfrm>
            <a:off x="990600" y="2659310"/>
            <a:ext cx="4003392" cy="3665290"/>
            <a:chOff x="-359960" y="3758995"/>
            <a:chExt cx="4003392" cy="2606179"/>
          </a:xfrm>
        </p:grpSpPr>
        <p:sp>
          <p:nvSpPr>
            <p:cNvPr id="5" name="Rounded Rectangle 4"/>
            <p:cNvSpPr/>
            <p:nvPr/>
          </p:nvSpPr>
          <p:spPr>
            <a:xfrm>
              <a:off x="-359960" y="3758995"/>
              <a:ext cx="4003392" cy="2606179"/>
            </a:xfrm>
            <a:prstGeom prst="roundRect">
              <a:avLst>
                <a:gd name="adj" fmla="val 10000"/>
              </a:avLst>
            </a:prstGeom>
            <a:solidFill>
              <a:sysClr val="window" lastClr="FFFFFF">
                <a:alpha val="90000"/>
                <a:hueOff val="0"/>
                <a:satOff val="0"/>
                <a:lumOff val="0"/>
                <a:alphaOff val="0"/>
              </a:sysClr>
            </a:solidFill>
            <a:ln w="25400" cap="flat" cmpd="sng" algn="ctr">
              <a:solidFill>
                <a:srgbClr val="8064A2">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6" name="Rounded Rectangle 4"/>
            <p:cNvSpPr/>
            <p:nvPr/>
          </p:nvSpPr>
          <p:spPr>
            <a:xfrm>
              <a:off x="-302712" y="3758995"/>
              <a:ext cx="3752751" cy="25489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US" sz="2800" kern="1200" dirty="0" smtClean="0">
                  <a:solidFill>
                    <a:sysClr val="windowText" lastClr="000000">
                      <a:hueOff val="0"/>
                      <a:satOff val="0"/>
                      <a:lumOff val="0"/>
                      <a:alphaOff val="0"/>
                    </a:sysClr>
                  </a:solidFill>
                  <a:latin typeface="Calibri"/>
                  <a:ea typeface="+mn-ea"/>
                  <a:cs typeface="+mn-cs"/>
                </a:rPr>
                <a:t>Follow up to ensure </a:t>
              </a:r>
              <a:r>
                <a:rPr lang="en-US" sz="2800" u="sng" kern="1200" dirty="0" smtClean="0">
                  <a:solidFill>
                    <a:sysClr val="windowText" lastClr="000000">
                      <a:hueOff val="0"/>
                      <a:satOff val="0"/>
                      <a:lumOff val="0"/>
                      <a:alphaOff val="0"/>
                    </a:sysClr>
                  </a:solidFill>
                  <a:latin typeface="Calibri"/>
                  <a:ea typeface="+mn-ea"/>
                  <a:cs typeface="+mn-cs"/>
                </a:rPr>
                <a:t>___________</a:t>
              </a:r>
              <a:endParaRPr lang="en-US" sz="2800" u="sng" kern="1200" dirty="0">
                <a:solidFill>
                  <a:sysClr val="windowText" lastClr="000000">
                    <a:hueOff val="0"/>
                    <a:satOff val="0"/>
                    <a:lumOff val="0"/>
                    <a:alphaOff val="0"/>
                  </a:sysClr>
                </a:solidFill>
                <a:latin typeface="Calibri"/>
                <a:ea typeface="+mn-ea"/>
                <a:cs typeface="+mn-cs"/>
              </a:endParaRPr>
            </a:p>
            <a:p>
              <a:pPr marL="171450" lvl="1" indent="-171450" algn="l" defTabSz="800100">
                <a:lnSpc>
                  <a:spcPct val="90000"/>
                </a:lnSpc>
                <a:spcBef>
                  <a:spcPct val="0"/>
                </a:spcBef>
                <a:spcAft>
                  <a:spcPct val="15000"/>
                </a:spcAft>
                <a:buChar char="••"/>
              </a:pPr>
              <a:r>
                <a:rPr lang="en-US" sz="2800" kern="1200" dirty="0" smtClean="0">
                  <a:solidFill>
                    <a:sysClr val="windowText" lastClr="000000">
                      <a:hueOff val="0"/>
                      <a:satOff val="0"/>
                      <a:lumOff val="0"/>
                      <a:alphaOff val="0"/>
                    </a:sysClr>
                  </a:solidFill>
                  <a:latin typeface="Calibri"/>
                  <a:ea typeface="+mn-ea"/>
                  <a:cs typeface="+mn-cs"/>
                </a:rPr>
                <a:t>Observe industry dynamics</a:t>
              </a:r>
              <a:endParaRPr lang="en-US" sz="2800" kern="1200" dirty="0">
                <a:solidFill>
                  <a:sysClr val="windowText" lastClr="000000">
                    <a:hueOff val="0"/>
                    <a:satOff val="0"/>
                    <a:lumOff val="0"/>
                    <a:alphaOff val="0"/>
                  </a:sysClr>
                </a:solidFill>
                <a:latin typeface="Calibri"/>
                <a:ea typeface="+mn-ea"/>
                <a:cs typeface="+mn-cs"/>
              </a:endParaRPr>
            </a:p>
            <a:p>
              <a:pPr marL="171450" lvl="1" indent="-171450" algn="l" defTabSz="800100">
                <a:lnSpc>
                  <a:spcPct val="90000"/>
                </a:lnSpc>
                <a:spcBef>
                  <a:spcPct val="0"/>
                </a:spcBef>
                <a:spcAft>
                  <a:spcPct val="15000"/>
                </a:spcAft>
                <a:buChar char="••"/>
              </a:pPr>
              <a:r>
                <a:rPr lang="en-US" sz="2800" kern="1200" dirty="0" smtClean="0">
                  <a:solidFill>
                    <a:sysClr val="windowText" lastClr="000000">
                      <a:hueOff val="0"/>
                      <a:satOff val="0"/>
                      <a:lumOff val="0"/>
                      <a:alphaOff val="0"/>
                    </a:sysClr>
                  </a:solidFill>
                  <a:latin typeface="Calibri"/>
                  <a:ea typeface="+mn-ea"/>
                  <a:cs typeface="+mn-cs"/>
                </a:rPr>
                <a:t>Scan competition</a:t>
              </a:r>
              <a:endParaRPr lang="en-US" sz="2800" kern="1200" dirty="0">
                <a:solidFill>
                  <a:sysClr val="windowText" lastClr="000000">
                    <a:hueOff val="0"/>
                    <a:satOff val="0"/>
                    <a:lumOff val="0"/>
                    <a:alphaOff val="0"/>
                  </a:sysClr>
                </a:solidFill>
                <a:latin typeface="Calibri"/>
                <a:ea typeface="+mn-ea"/>
                <a:cs typeface="+mn-cs"/>
              </a:endParaRPr>
            </a:p>
          </p:txBody>
        </p:sp>
      </p:grpSp>
    </p:spTree>
    <p:extLst>
      <p:ext uri="{BB962C8B-B14F-4D97-AF65-F5344CB8AC3E}">
        <p14:creationId xmlns:p14="http://schemas.microsoft.com/office/powerpoint/2010/main" val="1268780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Different Forms of Selling</a:t>
            </a:r>
            <a:endParaRPr lang="en-US" dirty="0"/>
          </a:p>
        </p:txBody>
      </p:sp>
      <p:sp>
        <p:nvSpPr>
          <p:cNvPr id="3" name="Content Placeholder 2"/>
          <p:cNvSpPr>
            <a:spLocks noGrp="1"/>
          </p:cNvSpPr>
          <p:nvPr>
            <p:ph idx="1"/>
          </p:nvPr>
        </p:nvSpPr>
        <p:spPr/>
        <p:txBody>
          <a:bodyPr/>
          <a:lstStyle/>
          <a:p>
            <a:endParaRPr lang="en-US" dirty="0" smtClean="0"/>
          </a:p>
        </p:txBody>
      </p:sp>
    </p:spTree>
    <p:extLst>
      <p:ext uri="{BB962C8B-B14F-4D97-AF65-F5344CB8AC3E}">
        <p14:creationId xmlns:p14="http://schemas.microsoft.com/office/powerpoint/2010/main" val="934789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2490396073"/>
              </p:ext>
            </p:extLst>
          </p:nvPr>
        </p:nvGraphicFramePr>
        <p:xfrm>
          <a:off x="457200" y="1600200"/>
          <a:ext cx="8229600" cy="185420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70840">
                <a:tc>
                  <a:txBody>
                    <a:bodyPr/>
                    <a:lstStyle/>
                    <a:p>
                      <a:r>
                        <a:rPr lang="en-US" dirty="0" smtClean="0"/>
                        <a:t>Business</a:t>
                      </a:r>
                      <a:r>
                        <a:rPr lang="en-US" baseline="0" dirty="0" smtClean="0"/>
                        <a:t> to consumer</a:t>
                      </a:r>
                      <a:endParaRPr lang="en-US" dirty="0"/>
                    </a:p>
                  </a:txBody>
                  <a:tcPr/>
                </a:tc>
                <a:tc>
                  <a:txBody>
                    <a:bodyPr/>
                    <a:lstStyle/>
                    <a:p>
                      <a:r>
                        <a:rPr lang="en-US" dirty="0" smtClean="0"/>
                        <a:t>Business to business</a:t>
                      </a:r>
                      <a:endParaRPr lang="en-US" dirty="0"/>
                    </a:p>
                  </a:txBody>
                  <a:tcPr/>
                </a:tc>
                <a:extLst>
                  <a:ext uri="{0D108BD9-81ED-4DB2-BD59-A6C34878D82A}">
                    <a16:rowId xmlns:a16="http://schemas.microsoft.com/office/drawing/2014/main" val="10000"/>
                  </a:ext>
                </a:extLst>
              </a:tr>
              <a:tr h="370840">
                <a:tc>
                  <a:txBody>
                    <a:bodyPr/>
                    <a:lstStyle/>
                    <a:p>
                      <a:r>
                        <a:rPr lang="en-US" dirty="0" smtClean="0"/>
                        <a:t>Stocking</a:t>
                      </a:r>
                      <a:endParaRPr lang="en-US" dirty="0"/>
                    </a:p>
                  </a:txBody>
                  <a:tcPr/>
                </a:tc>
                <a:tc>
                  <a:txBody>
                    <a:bodyPr/>
                    <a:lstStyle/>
                    <a:p>
                      <a:r>
                        <a:rPr lang="en-US" dirty="0" smtClean="0"/>
                        <a:t>May be fewer customers</a:t>
                      </a:r>
                      <a:endParaRPr lang="en-US" dirty="0"/>
                    </a:p>
                  </a:txBody>
                  <a:tcPr/>
                </a:tc>
                <a:extLst>
                  <a:ext uri="{0D108BD9-81ED-4DB2-BD59-A6C34878D82A}">
                    <a16:rowId xmlns:a16="http://schemas.microsoft.com/office/drawing/2014/main" val="10001"/>
                  </a:ext>
                </a:extLst>
              </a:tr>
              <a:tr h="370840">
                <a:tc>
                  <a:txBody>
                    <a:bodyPr/>
                    <a:lstStyle/>
                    <a:p>
                      <a:r>
                        <a:rPr lang="en-US" dirty="0" smtClean="0"/>
                        <a:t>Organizing</a:t>
                      </a:r>
                      <a:endParaRPr lang="en-US" dirty="0"/>
                    </a:p>
                  </a:txBody>
                  <a:tcPr/>
                </a:tc>
                <a:tc>
                  <a:txBody>
                    <a:bodyPr/>
                    <a:lstStyle/>
                    <a:p>
                      <a:r>
                        <a:rPr lang="en-US" dirty="0" smtClean="0"/>
                        <a:t>May be larger dollar amounts</a:t>
                      </a:r>
                      <a:endParaRPr lang="en-US" dirty="0"/>
                    </a:p>
                  </a:txBody>
                  <a:tcPr/>
                </a:tc>
                <a:extLst>
                  <a:ext uri="{0D108BD9-81ED-4DB2-BD59-A6C34878D82A}">
                    <a16:rowId xmlns:a16="http://schemas.microsoft.com/office/drawing/2014/main" val="10002"/>
                  </a:ext>
                </a:extLst>
              </a:tr>
              <a:tr h="370840">
                <a:tc>
                  <a:txBody>
                    <a:bodyPr/>
                    <a:lstStyle/>
                    <a:p>
                      <a:r>
                        <a:rPr lang="en-US" dirty="0" smtClean="0"/>
                        <a:t>Merchandising</a:t>
                      </a:r>
                      <a:endParaRPr lang="en-US" dirty="0"/>
                    </a:p>
                  </a:txBody>
                  <a:tcPr/>
                </a:tc>
                <a:tc>
                  <a:txBody>
                    <a:bodyPr/>
                    <a:lstStyle/>
                    <a:p>
                      <a:r>
                        <a:rPr lang="en-US" dirty="0" smtClean="0"/>
                        <a:t>Specialized</a:t>
                      </a:r>
                      <a:r>
                        <a:rPr lang="en-US" baseline="0" dirty="0" smtClean="0"/>
                        <a:t> needs</a:t>
                      </a:r>
                      <a:endParaRPr lang="en-US" dirty="0"/>
                    </a:p>
                  </a:txBody>
                  <a:tcPr/>
                </a:tc>
                <a:extLst>
                  <a:ext uri="{0D108BD9-81ED-4DB2-BD59-A6C34878D82A}">
                    <a16:rowId xmlns:a16="http://schemas.microsoft.com/office/drawing/2014/main" val="10003"/>
                  </a:ext>
                </a:extLst>
              </a:tr>
              <a:tr h="370840">
                <a:tc>
                  <a:txBody>
                    <a:bodyPr/>
                    <a:lstStyle/>
                    <a:p>
                      <a:r>
                        <a:rPr lang="en-US" dirty="0" smtClean="0"/>
                        <a:t>Transactional</a:t>
                      </a:r>
                      <a:r>
                        <a:rPr lang="en-US" baseline="0" dirty="0" smtClean="0"/>
                        <a:t> selling</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Longer</a:t>
                      </a:r>
                      <a:r>
                        <a:rPr lang="en-US" baseline="0" dirty="0" smtClean="0"/>
                        <a:t> term relationships</a:t>
                      </a:r>
                      <a:endParaRPr lang="en-US" dirty="0" smtClean="0"/>
                    </a:p>
                  </a:txBody>
                  <a:tcPr/>
                </a:tc>
                <a:extLst>
                  <a:ext uri="{0D108BD9-81ED-4DB2-BD59-A6C34878D82A}">
                    <a16:rowId xmlns:a16="http://schemas.microsoft.com/office/drawing/2014/main" val="10004"/>
                  </a:ext>
                </a:extLst>
              </a:tr>
            </a:tbl>
          </a:graphicData>
        </a:graphic>
      </p:graphicFrame>
      <p:sp>
        <p:nvSpPr>
          <p:cNvPr id="6" name="Rectangle 5"/>
          <p:cNvSpPr/>
          <p:nvPr/>
        </p:nvSpPr>
        <p:spPr>
          <a:xfrm>
            <a:off x="685800" y="4038600"/>
            <a:ext cx="7772400" cy="2308324"/>
          </a:xfrm>
          <a:prstGeom prst="rect">
            <a:avLst/>
          </a:prstGeom>
        </p:spPr>
        <p:txBody>
          <a:bodyPr wrap="square">
            <a:spAutoFit/>
          </a:bodyPr>
          <a:lstStyle/>
          <a:p>
            <a:pPr marL="285750" lvl="0" indent="-285750">
              <a:buFont typeface="Arial" pitchFamily="34" charset="0"/>
              <a:buChar char="•"/>
            </a:pPr>
            <a:r>
              <a:rPr lang="en-US" dirty="0"/>
              <a:t>the purpose of the purchase (for personal use or business) </a:t>
            </a:r>
          </a:p>
          <a:p>
            <a:pPr marL="285750" lvl="0" indent="-285750">
              <a:buFont typeface="Arial" pitchFamily="34" charset="0"/>
              <a:buChar char="•"/>
            </a:pPr>
            <a:r>
              <a:rPr lang="en-US" dirty="0"/>
              <a:t>the risks associated with the purchase (high dollar or high uncertainty)</a:t>
            </a:r>
          </a:p>
          <a:p>
            <a:pPr marL="285750" lvl="0" indent="-285750">
              <a:buFont typeface="Arial" pitchFamily="34" charset="0"/>
              <a:buChar char="•"/>
            </a:pPr>
            <a:r>
              <a:rPr lang="en-US" b="1" dirty="0">
                <a:solidFill>
                  <a:schemeClr val="accent3">
                    <a:lumMod val="75000"/>
                  </a:schemeClr>
                </a:solidFill>
              </a:rPr>
              <a:t>the attractiveness or </a:t>
            </a:r>
            <a:r>
              <a:rPr lang="en-US" b="1" u="sng" dirty="0" smtClean="0">
                <a:solidFill>
                  <a:schemeClr val="accent3">
                    <a:lumMod val="75000"/>
                  </a:schemeClr>
                </a:solidFill>
              </a:rPr>
              <a:t>____________</a:t>
            </a:r>
            <a:r>
              <a:rPr lang="en-US" b="1" dirty="0" smtClean="0">
                <a:solidFill>
                  <a:schemeClr val="accent3">
                    <a:lumMod val="75000"/>
                  </a:schemeClr>
                </a:solidFill>
              </a:rPr>
              <a:t> </a:t>
            </a:r>
            <a:r>
              <a:rPr lang="en-US" b="1" dirty="0">
                <a:solidFill>
                  <a:schemeClr val="accent3">
                    <a:lumMod val="75000"/>
                  </a:schemeClr>
                </a:solidFill>
              </a:rPr>
              <a:t>with the purchase (unsought goods or new technologies), and </a:t>
            </a:r>
          </a:p>
          <a:p>
            <a:pPr marL="285750" lvl="0" indent="-285750">
              <a:buFont typeface="Arial" pitchFamily="34" charset="0"/>
              <a:buChar char="•"/>
            </a:pPr>
            <a:r>
              <a:rPr lang="en-US" dirty="0"/>
              <a:t>aspects of the relationship between buyer and seller (i.e. long term or designated as very important vs. short-term or unimportant).  </a:t>
            </a:r>
          </a:p>
        </p:txBody>
      </p:sp>
    </p:spTree>
    <p:extLst>
      <p:ext uri="{BB962C8B-B14F-4D97-AF65-F5344CB8AC3E}">
        <p14:creationId xmlns:p14="http://schemas.microsoft.com/office/powerpoint/2010/main" val="929645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Evolution of Selling	</a:t>
            </a:r>
            <a:endParaRPr lang="en-US" dirty="0"/>
          </a:p>
        </p:txBody>
      </p:sp>
      <p:sp>
        <p:nvSpPr>
          <p:cNvPr id="3" name="Content Placeholder 2"/>
          <p:cNvSpPr>
            <a:spLocks noGrp="1"/>
          </p:cNvSpPr>
          <p:nvPr>
            <p:ph idx="1"/>
          </p:nvPr>
        </p:nvSpPr>
        <p:spPr/>
        <p:txBody>
          <a:bodyPr/>
          <a:lstStyle/>
          <a:p>
            <a:endParaRPr lang="en-US" dirty="0" smtClean="0"/>
          </a:p>
        </p:txBody>
      </p:sp>
    </p:spTree>
    <p:extLst>
      <p:ext uri="{BB962C8B-B14F-4D97-AF65-F5344CB8AC3E}">
        <p14:creationId xmlns:p14="http://schemas.microsoft.com/office/powerpoint/2010/main" val="35917029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Rectangle 149505"/>
          <p:cNvPicPr>
            <a:picLocks noChangeAspect="1" noChangeArrowheads="1"/>
          </p:cNvPicPr>
          <p:nvPr/>
        </p:nvPicPr>
        <p:blipFill>
          <a:blip r:embed="rId3" cstate="print"/>
          <a:srcRect/>
          <a:stretch>
            <a:fillRect/>
          </a:stretch>
        </p:blipFill>
        <p:spPr bwMode="auto">
          <a:xfrm>
            <a:off x="3733800" y="1371600"/>
            <a:ext cx="1752600" cy="1250950"/>
          </a:xfrm>
          <a:prstGeom prst="rect">
            <a:avLst/>
          </a:prstGeom>
          <a:noFill/>
          <a:ln w="9525">
            <a:noFill/>
            <a:miter lim="800000"/>
            <a:headEnd/>
            <a:tailEnd/>
          </a:ln>
        </p:spPr>
      </p:pic>
      <p:sp>
        <p:nvSpPr>
          <p:cNvPr id="11267" name="Shape 149506"/>
          <p:cNvSpPr>
            <a:spLocks noGrp="1" noChangeArrowheads="1"/>
          </p:cNvSpPr>
          <p:nvPr>
            <p:ph type="title"/>
          </p:nvPr>
        </p:nvSpPr>
        <p:spPr>
          <a:xfrm>
            <a:off x="457200" y="0"/>
            <a:ext cx="8229600" cy="1143000"/>
          </a:xfrm>
        </p:spPr>
        <p:txBody>
          <a:bodyPr anchor="ctr"/>
          <a:lstStyle/>
          <a:p>
            <a:pPr marL="0" indent="0" defTabSz="914400" eaLnBrk="1" hangingPunct="1"/>
            <a:r>
              <a:rPr lang="en-US" dirty="0" smtClean="0"/>
              <a:t>Changing Expectations</a:t>
            </a:r>
          </a:p>
        </p:txBody>
      </p:sp>
      <p:sp>
        <p:nvSpPr>
          <p:cNvPr id="11268" name="Oval 149507"/>
          <p:cNvSpPr>
            <a:spLocks noChangeArrowheads="1"/>
          </p:cNvSpPr>
          <p:nvPr/>
        </p:nvSpPr>
        <p:spPr bwMode="auto">
          <a:xfrm>
            <a:off x="2286000" y="2743200"/>
            <a:ext cx="4648200" cy="3505200"/>
          </a:xfrm>
          <a:prstGeom prst="ellipse">
            <a:avLst/>
          </a:prstGeom>
          <a:solidFill>
            <a:schemeClr val="accent1"/>
          </a:solidFill>
          <a:ln w="9525" algn="ctr">
            <a:solidFill>
              <a:schemeClr val="tx1"/>
            </a:solidFill>
            <a:round/>
            <a:headEnd/>
            <a:tailEnd/>
          </a:ln>
        </p:spPr>
        <p:txBody>
          <a:bodyPr wrap="none" anchor="ctr"/>
          <a:lstStyle/>
          <a:p>
            <a:pPr eaLnBrk="1" hangingPunct="1"/>
            <a:endParaRPr lang="en-US">
              <a:solidFill>
                <a:srgbClr val="000000"/>
              </a:solidFill>
              <a:latin typeface="Arial" charset="0"/>
            </a:endParaRPr>
          </a:p>
        </p:txBody>
      </p:sp>
      <p:sp>
        <p:nvSpPr>
          <p:cNvPr id="11269" name="Rectangle 149508"/>
          <p:cNvSpPr>
            <a:spLocks noChangeArrowheads="1"/>
          </p:cNvSpPr>
          <p:nvPr/>
        </p:nvSpPr>
        <p:spPr bwMode="auto">
          <a:xfrm>
            <a:off x="2286000" y="4495800"/>
            <a:ext cx="4648200" cy="1828800"/>
          </a:xfrm>
          <a:prstGeom prst="rect">
            <a:avLst/>
          </a:prstGeom>
          <a:solidFill>
            <a:schemeClr val="bg1"/>
          </a:solidFill>
          <a:ln w="9525">
            <a:noFill/>
            <a:miter lim="800000"/>
            <a:headEnd/>
            <a:tailEnd/>
          </a:ln>
        </p:spPr>
        <p:txBody>
          <a:bodyPr wrap="none" anchor="ctr"/>
          <a:lstStyle/>
          <a:p>
            <a:pPr eaLnBrk="1" hangingPunct="1"/>
            <a:endParaRPr lang="en-US">
              <a:solidFill>
                <a:srgbClr val="000000"/>
              </a:solidFill>
              <a:latin typeface="Arial" charset="0"/>
            </a:endParaRPr>
          </a:p>
        </p:txBody>
      </p:sp>
      <p:sp>
        <p:nvSpPr>
          <p:cNvPr id="11270" name="Straight Connector 149509"/>
          <p:cNvSpPr>
            <a:spLocks noChangeShapeType="1"/>
          </p:cNvSpPr>
          <p:nvPr/>
        </p:nvSpPr>
        <p:spPr bwMode="auto">
          <a:xfrm>
            <a:off x="2286000" y="4495800"/>
            <a:ext cx="4648200" cy="0"/>
          </a:xfrm>
          <a:prstGeom prst="line">
            <a:avLst/>
          </a:prstGeom>
          <a:noFill/>
          <a:ln w="9525" algn="ctr">
            <a:solidFill>
              <a:schemeClr val="tx1"/>
            </a:solidFill>
            <a:round/>
            <a:headEnd/>
            <a:tailEnd/>
          </a:ln>
        </p:spPr>
        <p:txBody>
          <a:bodyPr/>
          <a:lstStyle/>
          <a:p>
            <a:endParaRPr lang="en-US"/>
          </a:p>
        </p:txBody>
      </p:sp>
      <p:sp>
        <p:nvSpPr>
          <p:cNvPr id="149511" name="Straight Connector 149510"/>
          <p:cNvSpPr>
            <a:spLocks noChangeShapeType="1"/>
          </p:cNvSpPr>
          <p:nvPr/>
        </p:nvSpPr>
        <p:spPr bwMode="auto">
          <a:xfrm flipV="1">
            <a:off x="4648200" y="3429000"/>
            <a:ext cx="1524000" cy="1066800"/>
          </a:xfrm>
          <a:prstGeom prst="line">
            <a:avLst/>
          </a:prstGeom>
          <a:noFill/>
          <a:ln w="63500" algn="ctr">
            <a:solidFill>
              <a:schemeClr val="tx1"/>
            </a:solidFill>
            <a:round/>
            <a:headEnd/>
            <a:tailEnd type="triangle" w="med" len="med"/>
          </a:ln>
        </p:spPr>
        <p:txBody>
          <a:bodyPr/>
          <a:lstStyle/>
          <a:p>
            <a:endParaRPr lang="en-US"/>
          </a:p>
        </p:txBody>
      </p:sp>
      <p:sp>
        <p:nvSpPr>
          <p:cNvPr id="149512" name="TextBox 149511"/>
          <p:cNvSpPr txBox="1">
            <a:spLocks noChangeArrowheads="1"/>
          </p:cNvSpPr>
          <p:nvPr/>
        </p:nvSpPr>
        <p:spPr bwMode="auto">
          <a:xfrm>
            <a:off x="1066800" y="4572000"/>
            <a:ext cx="2514600" cy="1543050"/>
          </a:xfrm>
          <a:prstGeom prst="rect">
            <a:avLst/>
          </a:prstGeom>
          <a:noFill/>
          <a:ln w="9525">
            <a:noFill/>
            <a:miter lim="800000"/>
            <a:headEnd/>
            <a:tailEnd/>
          </a:ln>
        </p:spPr>
        <p:txBody>
          <a:bodyPr lIns="91418" tIns="45709" rIns="91418" bIns="45709">
            <a:spAutoFit/>
          </a:bodyPr>
          <a:lstStyle/>
          <a:p>
            <a:pPr eaLnBrk="1" hangingPunct="1">
              <a:spcBef>
                <a:spcPct val="50000"/>
              </a:spcBef>
            </a:pPr>
            <a:r>
              <a:rPr lang="en-US" b="1">
                <a:latin typeface="Arial" charset="0"/>
              </a:rPr>
              <a:t>Company selects</a:t>
            </a:r>
          </a:p>
          <a:p>
            <a:pPr eaLnBrk="1" hangingPunct="1">
              <a:spcBef>
                <a:spcPct val="50000"/>
              </a:spcBef>
              <a:buFontTx/>
              <a:buChar char="-"/>
            </a:pPr>
            <a:r>
              <a:rPr lang="en-US">
                <a:latin typeface="Arial" charset="0"/>
              </a:rPr>
              <a:t>Product options</a:t>
            </a:r>
          </a:p>
          <a:p>
            <a:pPr eaLnBrk="1" hangingPunct="1">
              <a:spcBef>
                <a:spcPct val="50000"/>
              </a:spcBef>
              <a:buFontTx/>
              <a:buChar char="-"/>
            </a:pPr>
            <a:r>
              <a:rPr lang="en-US">
                <a:latin typeface="Arial" charset="0"/>
              </a:rPr>
              <a:t>Service levels</a:t>
            </a:r>
          </a:p>
          <a:p>
            <a:pPr eaLnBrk="1" hangingPunct="1">
              <a:spcBef>
                <a:spcPct val="50000"/>
              </a:spcBef>
              <a:buFontTx/>
              <a:buChar char="-"/>
            </a:pPr>
            <a:r>
              <a:rPr lang="en-US">
                <a:latin typeface="Arial" charset="0"/>
              </a:rPr>
              <a:t>Delivery Speed</a:t>
            </a:r>
          </a:p>
        </p:txBody>
      </p:sp>
      <p:sp>
        <p:nvSpPr>
          <p:cNvPr id="149513" name="TextBox 149512"/>
          <p:cNvSpPr txBox="1">
            <a:spLocks noChangeArrowheads="1"/>
          </p:cNvSpPr>
          <p:nvPr/>
        </p:nvSpPr>
        <p:spPr bwMode="auto">
          <a:xfrm>
            <a:off x="6324600" y="4572000"/>
            <a:ext cx="2667000" cy="1543050"/>
          </a:xfrm>
          <a:prstGeom prst="rect">
            <a:avLst/>
          </a:prstGeom>
          <a:noFill/>
          <a:ln w="9525">
            <a:noFill/>
            <a:miter lim="800000"/>
            <a:headEnd/>
            <a:tailEnd/>
          </a:ln>
        </p:spPr>
        <p:txBody>
          <a:bodyPr lIns="91418" tIns="45709" rIns="91418" bIns="45709">
            <a:spAutoFit/>
          </a:bodyPr>
          <a:lstStyle/>
          <a:p>
            <a:pPr eaLnBrk="1" hangingPunct="1">
              <a:spcBef>
                <a:spcPct val="50000"/>
              </a:spcBef>
            </a:pPr>
            <a:r>
              <a:rPr lang="en-US" b="1">
                <a:latin typeface="Arial" charset="0"/>
              </a:rPr>
              <a:t>Customer selects</a:t>
            </a:r>
          </a:p>
          <a:p>
            <a:pPr eaLnBrk="1" hangingPunct="1">
              <a:spcBef>
                <a:spcPct val="50000"/>
              </a:spcBef>
              <a:buFontTx/>
              <a:buChar char="-"/>
            </a:pPr>
            <a:r>
              <a:rPr lang="en-US">
                <a:latin typeface="Arial" charset="0"/>
              </a:rPr>
              <a:t>Product options</a:t>
            </a:r>
          </a:p>
          <a:p>
            <a:pPr eaLnBrk="1" hangingPunct="1">
              <a:spcBef>
                <a:spcPct val="50000"/>
              </a:spcBef>
              <a:buFontTx/>
              <a:buChar char="-"/>
            </a:pPr>
            <a:r>
              <a:rPr lang="en-US">
                <a:latin typeface="Arial" charset="0"/>
              </a:rPr>
              <a:t>Service levels</a:t>
            </a:r>
          </a:p>
          <a:p>
            <a:pPr eaLnBrk="1" hangingPunct="1">
              <a:spcBef>
                <a:spcPct val="50000"/>
              </a:spcBef>
              <a:buFontTx/>
              <a:buChar char="-"/>
            </a:pPr>
            <a:r>
              <a:rPr lang="en-US">
                <a:latin typeface="Arial" charset="0"/>
              </a:rPr>
              <a:t>Delivery Speed</a:t>
            </a:r>
          </a:p>
        </p:txBody>
      </p:sp>
      <p:sp>
        <p:nvSpPr>
          <p:cNvPr id="11274" name="Oval 149513"/>
          <p:cNvSpPr>
            <a:spLocks noChangeArrowheads="1"/>
          </p:cNvSpPr>
          <p:nvPr/>
        </p:nvSpPr>
        <p:spPr bwMode="auto">
          <a:xfrm>
            <a:off x="4572000" y="4419600"/>
            <a:ext cx="152400" cy="152400"/>
          </a:xfrm>
          <a:prstGeom prst="ellipse">
            <a:avLst/>
          </a:prstGeom>
          <a:solidFill>
            <a:schemeClr val="tx1"/>
          </a:solidFill>
          <a:ln w="9525" algn="ctr">
            <a:solidFill>
              <a:schemeClr val="tx1"/>
            </a:solidFill>
            <a:round/>
            <a:headEnd/>
            <a:tailEnd/>
          </a:ln>
        </p:spPr>
        <p:txBody>
          <a:bodyPr wrap="none" anchor="ctr"/>
          <a:lstStyle/>
          <a:p>
            <a:pPr eaLnBrk="1" hangingPunct="1"/>
            <a:endParaRPr lang="en-US">
              <a:solidFill>
                <a:srgbClr val="000000"/>
              </a:solidFill>
              <a:latin typeface="Arial" charset="0"/>
            </a:endParaRPr>
          </a:p>
        </p:txBody>
      </p:sp>
      <p:pic>
        <p:nvPicPr>
          <p:cNvPr id="11275" name="Rectangle 149514"/>
          <p:cNvPicPr>
            <a:picLocks noChangeAspect="1" noChangeArrowheads="1"/>
          </p:cNvPicPr>
          <p:nvPr/>
        </p:nvPicPr>
        <p:blipFill>
          <a:blip r:embed="rId4" cstate="print"/>
          <a:srcRect/>
          <a:stretch>
            <a:fillRect/>
          </a:stretch>
        </p:blipFill>
        <p:spPr bwMode="auto">
          <a:xfrm>
            <a:off x="838200" y="3352800"/>
            <a:ext cx="1095375" cy="1095375"/>
          </a:xfrm>
          <a:prstGeom prst="rect">
            <a:avLst/>
          </a:prstGeom>
          <a:noFill/>
          <a:ln w="9525">
            <a:noFill/>
            <a:miter lim="800000"/>
            <a:headEnd/>
            <a:tailEnd/>
          </a:ln>
        </p:spPr>
      </p:pic>
      <p:pic>
        <p:nvPicPr>
          <p:cNvPr id="149516" name="Rectangle 149515"/>
          <p:cNvPicPr>
            <a:picLocks noChangeAspect="1" noChangeArrowheads="1"/>
          </p:cNvPicPr>
          <p:nvPr/>
        </p:nvPicPr>
        <p:blipFill>
          <a:blip r:embed="rId5" cstate="print"/>
          <a:srcRect/>
          <a:stretch>
            <a:fillRect/>
          </a:stretch>
        </p:blipFill>
        <p:spPr bwMode="auto">
          <a:xfrm>
            <a:off x="7239000" y="3200400"/>
            <a:ext cx="1384300" cy="1397000"/>
          </a:xfrm>
          <a:prstGeom prst="rect">
            <a:avLst/>
          </a:prstGeom>
          <a:noFill/>
          <a:ln w="9525">
            <a:noFill/>
            <a:miter lim="800000"/>
            <a:headEnd/>
            <a:tailEnd/>
          </a:ln>
        </p:spPr>
      </p:pic>
      <p:sp>
        <p:nvSpPr>
          <p:cNvPr id="11277" name="TextBox 149516"/>
          <p:cNvSpPr txBox="1">
            <a:spLocks noChangeArrowheads="1"/>
          </p:cNvSpPr>
          <p:nvPr/>
        </p:nvSpPr>
        <p:spPr bwMode="auto">
          <a:xfrm>
            <a:off x="990600" y="2286000"/>
            <a:ext cx="2057400" cy="815975"/>
          </a:xfrm>
          <a:prstGeom prst="rect">
            <a:avLst/>
          </a:prstGeom>
          <a:noFill/>
          <a:ln w="9525">
            <a:noFill/>
            <a:miter lim="800000"/>
            <a:headEnd/>
            <a:tailEnd/>
          </a:ln>
        </p:spPr>
        <p:txBody>
          <a:bodyPr lIns="91418" tIns="45709" rIns="91418" bIns="45709">
            <a:spAutoFit/>
          </a:bodyPr>
          <a:lstStyle/>
          <a:p>
            <a:pPr>
              <a:spcBef>
                <a:spcPct val="50000"/>
              </a:spcBef>
            </a:pPr>
            <a:r>
              <a:rPr lang="en-US" sz="2400" b="1"/>
              <a:t>Product Era</a:t>
            </a:r>
          </a:p>
        </p:txBody>
      </p:sp>
      <p:sp>
        <p:nvSpPr>
          <p:cNvPr id="149518" name="TextBox 149517"/>
          <p:cNvSpPr txBox="1">
            <a:spLocks noChangeArrowheads="1"/>
          </p:cNvSpPr>
          <p:nvPr/>
        </p:nvSpPr>
        <p:spPr bwMode="auto">
          <a:xfrm>
            <a:off x="6629400" y="2286000"/>
            <a:ext cx="1600200" cy="815975"/>
          </a:xfrm>
          <a:prstGeom prst="rect">
            <a:avLst/>
          </a:prstGeom>
          <a:noFill/>
          <a:ln w="9525">
            <a:noFill/>
            <a:miter lim="800000"/>
            <a:headEnd/>
            <a:tailEnd/>
          </a:ln>
        </p:spPr>
        <p:txBody>
          <a:bodyPr lIns="91418" tIns="45709" rIns="91418" bIns="45709">
            <a:spAutoFit/>
          </a:bodyPr>
          <a:lstStyle/>
          <a:p>
            <a:pPr algn="r">
              <a:spcBef>
                <a:spcPct val="50000"/>
              </a:spcBef>
            </a:pPr>
            <a:r>
              <a:rPr lang="en-US" sz="2400" b="1"/>
              <a:t>Market Era</a:t>
            </a:r>
          </a:p>
        </p:txBody>
      </p:sp>
      <p:sp>
        <p:nvSpPr>
          <p:cNvPr id="149519" name="TextBox 149518"/>
          <p:cNvSpPr txBox="1">
            <a:spLocks noChangeArrowheads="1"/>
          </p:cNvSpPr>
          <p:nvPr/>
        </p:nvSpPr>
        <p:spPr bwMode="auto">
          <a:xfrm>
            <a:off x="3581400" y="1066800"/>
            <a:ext cx="2133600" cy="452438"/>
          </a:xfrm>
          <a:prstGeom prst="rect">
            <a:avLst/>
          </a:prstGeom>
          <a:noFill/>
          <a:ln w="9525">
            <a:noFill/>
            <a:miter lim="800000"/>
            <a:headEnd/>
            <a:tailEnd/>
          </a:ln>
        </p:spPr>
        <p:txBody>
          <a:bodyPr lIns="91418" tIns="45709" rIns="91418" bIns="45709">
            <a:spAutoFit/>
          </a:bodyPr>
          <a:lstStyle/>
          <a:p>
            <a:pPr algn="ctr">
              <a:spcBef>
                <a:spcPct val="50000"/>
              </a:spcBef>
            </a:pPr>
            <a:r>
              <a:rPr lang="en-US" sz="2400" b="1"/>
              <a:t>Sales Era</a:t>
            </a:r>
          </a:p>
        </p:txBody>
      </p:sp>
      <p:sp>
        <p:nvSpPr>
          <p:cNvPr id="149520" name="Straight Connector 149519"/>
          <p:cNvSpPr>
            <a:spLocks noChangeShapeType="1"/>
          </p:cNvSpPr>
          <p:nvPr/>
        </p:nvSpPr>
        <p:spPr bwMode="auto">
          <a:xfrm flipH="1" flipV="1">
            <a:off x="3124200" y="3429000"/>
            <a:ext cx="1524000" cy="1066800"/>
          </a:xfrm>
          <a:prstGeom prst="line">
            <a:avLst/>
          </a:prstGeom>
          <a:noFill/>
          <a:ln w="63500" algn="ctr">
            <a:solidFill>
              <a:schemeClr val="tx1"/>
            </a:solidFill>
            <a:round/>
            <a:headEnd/>
            <a:tailEnd type="triangle" w="med" len="med"/>
          </a:ln>
        </p:spPr>
        <p:txBody>
          <a:bodyPr/>
          <a:lstStyle/>
          <a:p>
            <a:endParaRPr lang="en-US"/>
          </a:p>
        </p:txBody>
      </p:sp>
      <p:sp>
        <p:nvSpPr>
          <p:cNvPr id="149521" name="Straight Connector 149520"/>
          <p:cNvSpPr>
            <a:spLocks noChangeShapeType="1"/>
          </p:cNvSpPr>
          <p:nvPr/>
        </p:nvSpPr>
        <p:spPr bwMode="auto">
          <a:xfrm flipV="1">
            <a:off x="4648200" y="2895600"/>
            <a:ext cx="0" cy="1600200"/>
          </a:xfrm>
          <a:prstGeom prst="line">
            <a:avLst/>
          </a:prstGeom>
          <a:noFill/>
          <a:ln w="63500" algn="ctr">
            <a:solidFill>
              <a:schemeClr val="tx1"/>
            </a:solidFill>
            <a:round/>
            <a:headEnd/>
            <a:tailEnd type="triangle" w="med" len="med"/>
          </a:ln>
        </p:spPr>
        <p:txBody>
          <a:bodyPr/>
          <a:lstStyle/>
          <a:p>
            <a:endParaRPr lang="en-US"/>
          </a:p>
        </p:txBody>
      </p:sp>
      <p:sp>
        <p:nvSpPr>
          <p:cNvPr id="149522" name="TextBox 149521"/>
          <p:cNvSpPr txBox="1">
            <a:spLocks noChangeArrowheads="1"/>
          </p:cNvSpPr>
          <p:nvPr/>
        </p:nvSpPr>
        <p:spPr bwMode="auto">
          <a:xfrm>
            <a:off x="3429000" y="4572000"/>
            <a:ext cx="2514600" cy="1543050"/>
          </a:xfrm>
          <a:prstGeom prst="rect">
            <a:avLst/>
          </a:prstGeom>
          <a:noFill/>
          <a:ln w="9525">
            <a:noFill/>
            <a:miter lim="800000"/>
            <a:headEnd/>
            <a:tailEnd/>
          </a:ln>
        </p:spPr>
        <p:txBody>
          <a:bodyPr lIns="91418" tIns="45709" rIns="91418" bIns="45709">
            <a:spAutoFit/>
          </a:bodyPr>
          <a:lstStyle/>
          <a:p>
            <a:pPr algn="ctr" eaLnBrk="1" hangingPunct="1">
              <a:spcBef>
                <a:spcPct val="50000"/>
              </a:spcBef>
            </a:pPr>
            <a:r>
              <a:rPr lang="en-US" b="1">
                <a:latin typeface="Arial" charset="0"/>
              </a:rPr>
              <a:t>Competitor selects</a:t>
            </a:r>
          </a:p>
          <a:p>
            <a:pPr algn="ctr" eaLnBrk="1" hangingPunct="1">
              <a:spcBef>
                <a:spcPct val="50000"/>
              </a:spcBef>
              <a:buFontTx/>
              <a:buChar char="-"/>
            </a:pPr>
            <a:r>
              <a:rPr lang="en-US">
                <a:latin typeface="Arial" charset="0"/>
              </a:rPr>
              <a:t>Product options</a:t>
            </a:r>
          </a:p>
          <a:p>
            <a:pPr algn="ctr" eaLnBrk="1" hangingPunct="1">
              <a:spcBef>
                <a:spcPct val="50000"/>
              </a:spcBef>
              <a:buFontTx/>
              <a:buChar char="-"/>
            </a:pPr>
            <a:r>
              <a:rPr lang="en-US">
                <a:latin typeface="Arial" charset="0"/>
              </a:rPr>
              <a:t>Service levels</a:t>
            </a:r>
          </a:p>
          <a:p>
            <a:pPr algn="ctr" eaLnBrk="1" hangingPunct="1">
              <a:spcBef>
                <a:spcPct val="50000"/>
              </a:spcBef>
              <a:buFontTx/>
              <a:buChar char="-"/>
            </a:pPr>
            <a:r>
              <a:rPr lang="en-US">
                <a:latin typeface="Arial" charset="0"/>
              </a:rPr>
              <a:t>Delivery Speed</a:t>
            </a:r>
          </a:p>
        </p:txBody>
      </p:sp>
    </p:spTree>
    <p:extLst>
      <p:ext uri="{BB962C8B-B14F-4D97-AF65-F5344CB8AC3E}">
        <p14:creationId xmlns:p14="http://schemas.microsoft.com/office/powerpoint/2010/main" val="1412936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95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9520"/>
                                        </p:tgtEl>
                                        <p:attrNameLst>
                                          <p:attrName>style.visibility</p:attrName>
                                        </p:attrNameLst>
                                      </p:cBhvr>
                                      <p:to>
                                        <p:strVal val="visible"/>
                                      </p:to>
                                    </p:set>
                                  </p:childTnLst>
                                  <p:subTnLst>
                                    <p:set>
                                      <p:cBhvr override="childStyle">
                                        <p:cTn dur="1" fill="hold" display="0" masterRel="nextClick" afterEffect="1"/>
                                        <p:tgtEl>
                                          <p:spTgt spid="149520"/>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9521"/>
                                        </p:tgtEl>
                                        <p:attrNameLst>
                                          <p:attrName>style.visibility</p:attrName>
                                        </p:attrNameLst>
                                      </p:cBhvr>
                                      <p:to>
                                        <p:strVal val="visible"/>
                                      </p:to>
                                    </p:set>
                                  </p:childTnLst>
                                  <p:subTnLst>
                                    <p:set>
                                      <p:cBhvr override="childStyle">
                                        <p:cTn dur="1" fill="hold" display="0" masterRel="nextClick" afterEffect="1"/>
                                        <p:tgtEl>
                                          <p:spTgt spid="149521"/>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1495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95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950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95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95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95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95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1" grpId="0" animBg="1"/>
      <p:bldP spid="149512" grpId="0"/>
      <p:bldP spid="149513" grpId="0"/>
      <p:bldP spid="149518" grpId="0"/>
      <p:bldP spid="149519" grpId="0"/>
      <p:bldP spid="149520" grpId="0" animBg="1"/>
      <p:bldP spid="149521" grpId="0" animBg="1"/>
      <p:bldP spid="1495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hape 150530"/>
          <p:cNvSpPr>
            <a:spLocks noGrp="1" noChangeArrowheads="1"/>
          </p:cNvSpPr>
          <p:nvPr>
            <p:ph type="title"/>
          </p:nvPr>
        </p:nvSpPr>
        <p:spPr/>
        <p:txBody>
          <a:bodyPr lIns="90465" tIns="44439" rIns="90465" bIns="44439" anchor="b">
            <a:spAutoFit/>
          </a:bodyPr>
          <a:lstStyle/>
          <a:p>
            <a:pPr marL="0" indent="0" defTabSz="895350" eaLnBrk="1" hangingPunct="1"/>
            <a:r>
              <a:rPr lang="en-US" b="1" dirty="0" smtClean="0"/>
              <a:t>Changing Customers</a:t>
            </a:r>
          </a:p>
        </p:txBody>
      </p:sp>
      <p:sp>
        <p:nvSpPr>
          <p:cNvPr id="12290" name="Shape 150529"/>
          <p:cNvSpPr>
            <a:spLocks noGrp="1" noChangeArrowheads="1"/>
          </p:cNvSpPr>
          <p:nvPr>
            <p:ph idx="1"/>
          </p:nvPr>
        </p:nvSpPr>
        <p:spPr/>
        <p:txBody>
          <a:bodyPr lIns="90465" tIns="44439" rIns="90465" bIns="44439"/>
          <a:lstStyle/>
          <a:p>
            <a:pPr marL="279400" indent="-279400" defTabSz="495300" eaLnBrk="1" hangingPunct="1">
              <a:spcBef>
                <a:spcPct val="0"/>
              </a:spcBef>
              <a:buFont typeface="Wingdings" pitchFamily="2" charset="2"/>
              <a:buNone/>
            </a:pPr>
            <a:endParaRPr lang="en-US" smtClean="0"/>
          </a:p>
          <a:p>
            <a:pPr marL="279400" indent="-279400" defTabSz="495300" eaLnBrk="1" hangingPunct="1">
              <a:spcBef>
                <a:spcPct val="0"/>
              </a:spcBef>
              <a:buFont typeface="Wingdings" pitchFamily="2" charset="2"/>
              <a:buNone/>
            </a:pPr>
            <a:endParaRPr lang="en-US" smtClean="0"/>
          </a:p>
        </p:txBody>
      </p:sp>
      <p:sp>
        <p:nvSpPr>
          <p:cNvPr id="12292" name="Straight Connector 150531"/>
          <p:cNvSpPr>
            <a:spLocks noChangeShapeType="1"/>
          </p:cNvSpPr>
          <p:nvPr/>
        </p:nvSpPr>
        <p:spPr bwMode="auto">
          <a:xfrm>
            <a:off x="1114426" y="2270125"/>
            <a:ext cx="0" cy="3962400"/>
          </a:xfrm>
          <a:prstGeom prst="line">
            <a:avLst/>
          </a:prstGeom>
          <a:noFill/>
          <a:ln w="9525" algn="ctr">
            <a:solidFill>
              <a:schemeClr val="tx1"/>
            </a:solidFill>
            <a:round/>
            <a:headEnd/>
            <a:tailEnd/>
          </a:ln>
        </p:spPr>
        <p:txBody>
          <a:bodyPr/>
          <a:lstStyle/>
          <a:p>
            <a:endParaRPr lang="en-US"/>
          </a:p>
        </p:txBody>
      </p:sp>
      <p:sp>
        <p:nvSpPr>
          <p:cNvPr id="12293" name="Straight Connector 150532"/>
          <p:cNvSpPr>
            <a:spLocks noChangeShapeType="1"/>
          </p:cNvSpPr>
          <p:nvPr/>
        </p:nvSpPr>
        <p:spPr bwMode="auto">
          <a:xfrm>
            <a:off x="1085851" y="6259513"/>
            <a:ext cx="7099300" cy="0"/>
          </a:xfrm>
          <a:prstGeom prst="line">
            <a:avLst/>
          </a:prstGeom>
          <a:noFill/>
          <a:ln w="9525" algn="ctr">
            <a:solidFill>
              <a:schemeClr val="tx1"/>
            </a:solidFill>
            <a:round/>
            <a:headEnd/>
            <a:tailEnd/>
          </a:ln>
        </p:spPr>
        <p:txBody>
          <a:bodyPr/>
          <a:lstStyle/>
          <a:p>
            <a:endParaRPr lang="en-US"/>
          </a:p>
        </p:txBody>
      </p:sp>
      <p:sp>
        <p:nvSpPr>
          <p:cNvPr id="12294" name="TextBox 150533"/>
          <p:cNvSpPr txBox="1">
            <a:spLocks noChangeArrowheads="1"/>
          </p:cNvSpPr>
          <p:nvPr/>
        </p:nvSpPr>
        <p:spPr bwMode="auto">
          <a:xfrm>
            <a:off x="871539" y="6183313"/>
            <a:ext cx="7335837" cy="452437"/>
          </a:xfrm>
          <a:prstGeom prst="rect">
            <a:avLst/>
          </a:prstGeom>
          <a:noFill/>
          <a:ln w="9525">
            <a:noFill/>
            <a:miter lim="800000"/>
            <a:headEnd/>
            <a:tailEnd/>
          </a:ln>
        </p:spPr>
        <p:txBody>
          <a:bodyPr lIns="91418" tIns="45709" rIns="91418" bIns="45709">
            <a:spAutoFit/>
          </a:bodyPr>
          <a:lstStyle/>
          <a:p>
            <a:pPr algn="ctr">
              <a:spcBef>
                <a:spcPct val="50000"/>
              </a:spcBef>
            </a:pPr>
            <a:r>
              <a:rPr lang="en-US" sz="2400"/>
              <a:t>Service and Information</a:t>
            </a:r>
          </a:p>
        </p:txBody>
      </p:sp>
      <p:sp>
        <p:nvSpPr>
          <p:cNvPr id="12295" name="TextBox 150534"/>
          <p:cNvSpPr txBox="1">
            <a:spLocks noChangeArrowheads="1"/>
          </p:cNvSpPr>
          <p:nvPr/>
        </p:nvSpPr>
        <p:spPr bwMode="auto">
          <a:xfrm rot="-5400000">
            <a:off x="-985837" y="4144963"/>
            <a:ext cx="3654425" cy="463550"/>
          </a:xfrm>
          <a:prstGeom prst="rect">
            <a:avLst/>
          </a:prstGeom>
          <a:noFill/>
          <a:ln w="9525">
            <a:noFill/>
            <a:miter lim="800000"/>
            <a:headEnd/>
            <a:tailEnd/>
          </a:ln>
        </p:spPr>
        <p:txBody>
          <a:bodyPr lIns="91418" tIns="45709" rIns="91418" bIns="45709">
            <a:spAutoFit/>
          </a:bodyPr>
          <a:lstStyle/>
          <a:p>
            <a:pPr algn="ctr">
              <a:spcBef>
                <a:spcPct val="50000"/>
              </a:spcBef>
            </a:pPr>
            <a:r>
              <a:rPr lang="en-US" sz="2400"/>
              <a:t>Price</a:t>
            </a:r>
          </a:p>
        </p:txBody>
      </p:sp>
      <p:sp>
        <p:nvSpPr>
          <p:cNvPr id="12296" name="Oval 150535"/>
          <p:cNvSpPr>
            <a:spLocks noChangeArrowheads="1"/>
          </p:cNvSpPr>
          <p:nvPr/>
        </p:nvSpPr>
        <p:spPr bwMode="auto">
          <a:xfrm>
            <a:off x="2324101" y="2825750"/>
            <a:ext cx="3962400" cy="2514600"/>
          </a:xfrm>
          <a:prstGeom prst="ellipse">
            <a:avLst/>
          </a:prstGeom>
          <a:solidFill>
            <a:schemeClr val="accent1"/>
          </a:solidFill>
          <a:ln w="9525" algn="ctr">
            <a:solidFill>
              <a:schemeClr val="tx1"/>
            </a:solidFill>
            <a:round/>
            <a:headEnd/>
            <a:tailEnd/>
          </a:ln>
        </p:spPr>
        <p:txBody>
          <a:bodyPr wrap="none" anchor="ctr"/>
          <a:lstStyle/>
          <a:p>
            <a:pPr eaLnBrk="1" hangingPunct="1"/>
            <a:endParaRPr lang="en-US">
              <a:solidFill>
                <a:srgbClr val="000000"/>
              </a:solidFill>
              <a:latin typeface="Arial" charset="0"/>
            </a:endParaRPr>
          </a:p>
        </p:txBody>
      </p:sp>
      <p:sp>
        <p:nvSpPr>
          <p:cNvPr id="12297" name="TextBox 150536"/>
          <p:cNvSpPr txBox="1">
            <a:spLocks noChangeArrowheads="1"/>
          </p:cNvSpPr>
          <p:nvPr/>
        </p:nvSpPr>
        <p:spPr bwMode="auto">
          <a:xfrm>
            <a:off x="3222626" y="3740150"/>
            <a:ext cx="2058988" cy="354013"/>
          </a:xfrm>
          <a:prstGeom prst="rect">
            <a:avLst/>
          </a:prstGeom>
          <a:noFill/>
          <a:ln w="9525">
            <a:noFill/>
            <a:miter lim="800000"/>
            <a:headEnd/>
            <a:tailEnd/>
          </a:ln>
        </p:spPr>
        <p:txBody>
          <a:bodyPr lIns="91418" tIns="45709" rIns="91418" bIns="45709">
            <a:spAutoFit/>
          </a:bodyPr>
          <a:lstStyle/>
          <a:p>
            <a:pPr algn="ctr">
              <a:spcBef>
                <a:spcPct val="50000"/>
              </a:spcBef>
            </a:pPr>
            <a:r>
              <a:rPr lang="en-US"/>
              <a:t>Customers</a:t>
            </a:r>
          </a:p>
        </p:txBody>
      </p:sp>
      <p:sp>
        <p:nvSpPr>
          <p:cNvPr id="12298" name="TextBox 150537"/>
          <p:cNvSpPr txBox="1">
            <a:spLocks noChangeArrowheads="1"/>
          </p:cNvSpPr>
          <p:nvPr/>
        </p:nvSpPr>
        <p:spPr bwMode="auto">
          <a:xfrm>
            <a:off x="6570664" y="6634163"/>
            <a:ext cx="1808162" cy="223837"/>
          </a:xfrm>
          <a:prstGeom prst="rect">
            <a:avLst/>
          </a:prstGeom>
          <a:noFill/>
          <a:ln w="9525">
            <a:noFill/>
            <a:miter lim="800000"/>
            <a:headEnd/>
            <a:tailEnd/>
          </a:ln>
        </p:spPr>
        <p:txBody>
          <a:bodyPr lIns="84664" tIns="42332" rIns="84664" bIns="42332">
            <a:spAutoFit/>
          </a:bodyPr>
          <a:lstStyle/>
          <a:p>
            <a:pPr algn="r" defTabSz="846138">
              <a:spcBef>
                <a:spcPct val="50000"/>
              </a:spcBef>
            </a:pPr>
            <a:r>
              <a:rPr lang="en-US" sz="900">
                <a:latin typeface="Arial Narrow" pitchFamily="34" charset="0"/>
              </a:rPr>
              <a:t>Rackham and DeVincentis, 1999</a:t>
            </a:r>
          </a:p>
        </p:txBody>
      </p:sp>
    </p:spTree>
    <p:extLst>
      <p:ext uri="{BB962C8B-B14F-4D97-AF65-F5344CB8AC3E}">
        <p14:creationId xmlns:p14="http://schemas.microsoft.com/office/powerpoint/2010/main" val="318533131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Shape 151554"/>
          <p:cNvSpPr>
            <a:spLocks noGrp="1" noChangeArrowheads="1"/>
          </p:cNvSpPr>
          <p:nvPr>
            <p:ph type="title"/>
          </p:nvPr>
        </p:nvSpPr>
        <p:spPr/>
        <p:txBody>
          <a:bodyPr lIns="90465" tIns="44439" rIns="90465" bIns="44439" anchor="b">
            <a:spAutoFit/>
          </a:bodyPr>
          <a:lstStyle/>
          <a:p>
            <a:pPr marL="0" indent="0" defTabSz="895350" eaLnBrk="1" hangingPunct="1"/>
            <a:r>
              <a:rPr lang="en-US" b="1" dirty="0" smtClean="0"/>
              <a:t>Changing Customers</a:t>
            </a:r>
            <a:r>
              <a:rPr lang="en-US" sz="2800" dirty="0" smtClean="0"/>
              <a:t> </a:t>
            </a:r>
          </a:p>
        </p:txBody>
      </p:sp>
      <p:sp>
        <p:nvSpPr>
          <p:cNvPr id="13314" name="Shape 151553"/>
          <p:cNvSpPr>
            <a:spLocks noGrp="1" noChangeArrowheads="1"/>
          </p:cNvSpPr>
          <p:nvPr>
            <p:ph idx="1"/>
          </p:nvPr>
        </p:nvSpPr>
        <p:spPr/>
        <p:txBody>
          <a:bodyPr lIns="90465" tIns="44439" rIns="90465" bIns="44439"/>
          <a:lstStyle/>
          <a:p>
            <a:pPr marL="279400" indent="-279400" defTabSz="495300" eaLnBrk="1" hangingPunct="1">
              <a:spcBef>
                <a:spcPct val="0"/>
              </a:spcBef>
              <a:buFont typeface="Wingdings" pitchFamily="2" charset="2"/>
              <a:buNone/>
            </a:pPr>
            <a:endParaRPr lang="en-US" smtClean="0"/>
          </a:p>
          <a:p>
            <a:pPr marL="279400" indent="-279400" defTabSz="495300" eaLnBrk="1" hangingPunct="1">
              <a:spcBef>
                <a:spcPct val="0"/>
              </a:spcBef>
              <a:buFont typeface="Wingdings" pitchFamily="2" charset="2"/>
              <a:buNone/>
            </a:pPr>
            <a:endParaRPr lang="en-US" smtClean="0"/>
          </a:p>
        </p:txBody>
      </p:sp>
      <p:sp>
        <p:nvSpPr>
          <p:cNvPr id="13316" name="Straight Connector 151555"/>
          <p:cNvSpPr>
            <a:spLocks noChangeShapeType="1"/>
          </p:cNvSpPr>
          <p:nvPr/>
        </p:nvSpPr>
        <p:spPr bwMode="auto">
          <a:xfrm>
            <a:off x="1127125" y="2311400"/>
            <a:ext cx="0" cy="3962400"/>
          </a:xfrm>
          <a:prstGeom prst="line">
            <a:avLst/>
          </a:prstGeom>
          <a:noFill/>
          <a:ln w="9525" algn="ctr">
            <a:solidFill>
              <a:schemeClr val="tx1"/>
            </a:solidFill>
            <a:round/>
            <a:headEnd/>
            <a:tailEnd/>
          </a:ln>
        </p:spPr>
        <p:txBody>
          <a:bodyPr/>
          <a:lstStyle/>
          <a:p>
            <a:endParaRPr lang="en-US"/>
          </a:p>
        </p:txBody>
      </p:sp>
      <p:sp>
        <p:nvSpPr>
          <p:cNvPr id="13317" name="Straight Connector 151556"/>
          <p:cNvSpPr>
            <a:spLocks noChangeShapeType="1"/>
          </p:cNvSpPr>
          <p:nvPr/>
        </p:nvSpPr>
        <p:spPr bwMode="auto">
          <a:xfrm>
            <a:off x="1127125" y="6273800"/>
            <a:ext cx="6858000" cy="0"/>
          </a:xfrm>
          <a:prstGeom prst="line">
            <a:avLst/>
          </a:prstGeom>
          <a:noFill/>
          <a:ln w="9525" algn="ctr">
            <a:solidFill>
              <a:schemeClr val="tx1"/>
            </a:solidFill>
            <a:round/>
            <a:headEnd/>
            <a:tailEnd/>
          </a:ln>
        </p:spPr>
        <p:txBody>
          <a:bodyPr/>
          <a:lstStyle/>
          <a:p>
            <a:endParaRPr lang="en-US"/>
          </a:p>
        </p:txBody>
      </p:sp>
      <p:sp>
        <p:nvSpPr>
          <p:cNvPr id="13318" name="TextBox 151557"/>
          <p:cNvSpPr txBox="1">
            <a:spLocks noChangeArrowheads="1"/>
          </p:cNvSpPr>
          <p:nvPr/>
        </p:nvSpPr>
        <p:spPr bwMode="auto">
          <a:xfrm>
            <a:off x="1127125" y="6197600"/>
            <a:ext cx="6934200" cy="452438"/>
          </a:xfrm>
          <a:prstGeom prst="rect">
            <a:avLst/>
          </a:prstGeom>
          <a:noFill/>
          <a:ln w="9525">
            <a:noFill/>
            <a:miter lim="800000"/>
            <a:headEnd/>
            <a:tailEnd/>
          </a:ln>
        </p:spPr>
        <p:txBody>
          <a:bodyPr lIns="91418" tIns="45709" rIns="91418" bIns="45709">
            <a:spAutoFit/>
          </a:bodyPr>
          <a:lstStyle/>
          <a:p>
            <a:pPr algn="ctr">
              <a:spcBef>
                <a:spcPct val="50000"/>
              </a:spcBef>
            </a:pPr>
            <a:r>
              <a:rPr lang="en-US" sz="2400"/>
              <a:t>Service and Information</a:t>
            </a:r>
          </a:p>
        </p:txBody>
      </p:sp>
      <p:sp>
        <p:nvSpPr>
          <p:cNvPr id="13319" name="TextBox 151558"/>
          <p:cNvSpPr txBox="1">
            <a:spLocks noChangeArrowheads="1"/>
          </p:cNvSpPr>
          <p:nvPr/>
        </p:nvSpPr>
        <p:spPr bwMode="auto">
          <a:xfrm rot="-5400000">
            <a:off x="-1002507" y="4060032"/>
            <a:ext cx="3656013" cy="463550"/>
          </a:xfrm>
          <a:prstGeom prst="rect">
            <a:avLst/>
          </a:prstGeom>
          <a:noFill/>
          <a:ln w="9525">
            <a:noFill/>
            <a:miter lim="800000"/>
            <a:headEnd/>
            <a:tailEnd/>
          </a:ln>
        </p:spPr>
        <p:txBody>
          <a:bodyPr lIns="91418" tIns="45709" rIns="91418" bIns="45709">
            <a:spAutoFit/>
          </a:bodyPr>
          <a:lstStyle/>
          <a:p>
            <a:pPr algn="ctr">
              <a:spcBef>
                <a:spcPct val="50000"/>
              </a:spcBef>
            </a:pPr>
            <a:r>
              <a:rPr lang="en-US" sz="2400"/>
              <a:t>Price</a:t>
            </a:r>
          </a:p>
        </p:txBody>
      </p:sp>
      <p:sp>
        <p:nvSpPr>
          <p:cNvPr id="13320" name="Oval 151559"/>
          <p:cNvSpPr>
            <a:spLocks noChangeArrowheads="1"/>
          </p:cNvSpPr>
          <p:nvPr/>
        </p:nvSpPr>
        <p:spPr bwMode="auto">
          <a:xfrm>
            <a:off x="1127125" y="4445000"/>
            <a:ext cx="2743200" cy="1828800"/>
          </a:xfrm>
          <a:prstGeom prst="ellipse">
            <a:avLst/>
          </a:prstGeom>
          <a:solidFill>
            <a:schemeClr val="accent1"/>
          </a:solidFill>
          <a:ln w="9525" algn="ctr">
            <a:solidFill>
              <a:schemeClr val="tx1"/>
            </a:solidFill>
            <a:round/>
            <a:headEnd/>
            <a:tailEnd/>
          </a:ln>
        </p:spPr>
        <p:txBody>
          <a:bodyPr wrap="none" anchor="ctr"/>
          <a:lstStyle/>
          <a:p>
            <a:pPr eaLnBrk="1" hangingPunct="1"/>
            <a:endParaRPr lang="en-US">
              <a:solidFill>
                <a:srgbClr val="000000"/>
              </a:solidFill>
              <a:latin typeface="Arial" charset="0"/>
            </a:endParaRPr>
          </a:p>
        </p:txBody>
      </p:sp>
      <p:sp>
        <p:nvSpPr>
          <p:cNvPr id="13321" name="Oval 151560"/>
          <p:cNvSpPr>
            <a:spLocks noChangeArrowheads="1"/>
          </p:cNvSpPr>
          <p:nvPr/>
        </p:nvSpPr>
        <p:spPr bwMode="auto">
          <a:xfrm>
            <a:off x="5546725" y="1778000"/>
            <a:ext cx="2743200" cy="1828800"/>
          </a:xfrm>
          <a:prstGeom prst="ellipse">
            <a:avLst/>
          </a:prstGeom>
          <a:solidFill>
            <a:schemeClr val="accent1"/>
          </a:solidFill>
          <a:ln w="9525" algn="ctr">
            <a:solidFill>
              <a:schemeClr val="tx1"/>
            </a:solidFill>
            <a:round/>
            <a:headEnd/>
            <a:tailEnd/>
          </a:ln>
        </p:spPr>
        <p:txBody>
          <a:bodyPr wrap="none" anchor="ctr"/>
          <a:lstStyle/>
          <a:p>
            <a:pPr eaLnBrk="1" hangingPunct="1"/>
            <a:endParaRPr lang="en-US">
              <a:solidFill>
                <a:srgbClr val="000000"/>
              </a:solidFill>
              <a:latin typeface="Arial" charset="0"/>
            </a:endParaRPr>
          </a:p>
        </p:txBody>
      </p:sp>
      <p:sp>
        <p:nvSpPr>
          <p:cNvPr id="13322" name="Left-Right Arrow 151561"/>
          <p:cNvSpPr>
            <a:spLocks noChangeArrowheads="1"/>
          </p:cNvSpPr>
          <p:nvPr/>
        </p:nvSpPr>
        <p:spPr bwMode="auto">
          <a:xfrm rot="-1827933">
            <a:off x="3730625" y="3657600"/>
            <a:ext cx="1982788" cy="685800"/>
          </a:xfrm>
          <a:prstGeom prst="leftRightArrow">
            <a:avLst>
              <a:gd name="adj1" fmla="val 50000"/>
              <a:gd name="adj2" fmla="val 57824"/>
            </a:avLst>
          </a:prstGeom>
          <a:solidFill>
            <a:schemeClr val="accent1"/>
          </a:solidFill>
          <a:ln w="9525" algn="ctr">
            <a:solidFill>
              <a:schemeClr val="tx1"/>
            </a:solidFill>
            <a:miter lim="800000"/>
            <a:headEnd/>
            <a:tailEnd/>
          </a:ln>
        </p:spPr>
        <p:txBody>
          <a:bodyPr wrap="none" anchor="ctr"/>
          <a:lstStyle/>
          <a:p>
            <a:pPr eaLnBrk="1" hangingPunct="1"/>
            <a:endParaRPr lang="en-US">
              <a:solidFill>
                <a:srgbClr val="000000"/>
              </a:solidFill>
              <a:latin typeface="Arial" charset="0"/>
            </a:endParaRPr>
          </a:p>
        </p:txBody>
      </p:sp>
      <p:sp>
        <p:nvSpPr>
          <p:cNvPr id="13323" name="TextBox 151562"/>
          <p:cNvSpPr txBox="1">
            <a:spLocks noChangeArrowheads="1"/>
          </p:cNvSpPr>
          <p:nvPr/>
        </p:nvSpPr>
        <p:spPr bwMode="auto">
          <a:xfrm>
            <a:off x="5888038" y="2411413"/>
            <a:ext cx="2057400" cy="354012"/>
          </a:xfrm>
          <a:prstGeom prst="rect">
            <a:avLst/>
          </a:prstGeom>
          <a:noFill/>
          <a:ln w="9525">
            <a:noFill/>
            <a:miter lim="800000"/>
            <a:headEnd/>
            <a:tailEnd/>
          </a:ln>
        </p:spPr>
        <p:txBody>
          <a:bodyPr lIns="91418" tIns="45709" rIns="91418" bIns="45709">
            <a:spAutoFit/>
          </a:bodyPr>
          <a:lstStyle/>
          <a:p>
            <a:pPr algn="ctr">
              <a:spcBef>
                <a:spcPct val="50000"/>
              </a:spcBef>
            </a:pPr>
            <a:r>
              <a:rPr lang="en-US"/>
              <a:t>Customers</a:t>
            </a:r>
          </a:p>
        </p:txBody>
      </p:sp>
      <p:sp>
        <p:nvSpPr>
          <p:cNvPr id="13324" name="TextBox 151563"/>
          <p:cNvSpPr txBox="1">
            <a:spLocks noChangeArrowheads="1"/>
          </p:cNvSpPr>
          <p:nvPr/>
        </p:nvSpPr>
        <p:spPr bwMode="auto">
          <a:xfrm>
            <a:off x="1549400" y="5257800"/>
            <a:ext cx="2055813" cy="261938"/>
          </a:xfrm>
          <a:prstGeom prst="rect">
            <a:avLst/>
          </a:prstGeom>
          <a:noFill/>
          <a:ln w="9525">
            <a:noFill/>
            <a:miter lim="800000"/>
            <a:headEnd/>
            <a:tailEnd/>
          </a:ln>
        </p:spPr>
        <p:txBody>
          <a:bodyPr lIns="91418" tIns="45709" rIns="91418" bIns="45709">
            <a:spAutoFit/>
          </a:bodyPr>
          <a:lstStyle/>
          <a:p>
            <a:pPr algn="ctr">
              <a:lnSpc>
                <a:spcPct val="65000"/>
              </a:lnSpc>
              <a:spcBef>
                <a:spcPct val="50000"/>
              </a:spcBef>
            </a:pPr>
            <a:r>
              <a:rPr lang="en-US"/>
              <a:t>Customers</a:t>
            </a:r>
          </a:p>
        </p:txBody>
      </p:sp>
      <p:sp>
        <p:nvSpPr>
          <p:cNvPr id="13325" name="TextBox 151564"/>
          <p:cNvSpPr txBox="1">
            <a:spLocks noChangeArrowheads="1"/>
          </p:cNvSpPr>
          <p:nvPr/>
        </p:nvSpPr>
        <p:spPr bwMode="auto">
          <a:xfrm rot="-2018979">
            <a:off x="3941763" y="3805238"/>
            <a:ext cx="1600200" cy="355600"/>
          </a:xfrm>
          <a:prstGeom prst="rect">
            <a:avLst/>
          </a:prstGeom>
          <a:noFill/>
          <a:ln w="9525">
            <a:noFill/>
            <a:miter lim="800000"/>
            <a:headEnd/>
            <a:tailEnd/>
          </a:ln>
        </p:spPr>
        <p:txBody>
          <a:bodyPr lIns="91418" tIns="45709" rIns="91418" bIns="45709">
            <a:spAutoFit/>
          </a:bodyPr>
          <a:lstStyle/>
          <a:p>
            <a:pPr>
              <a:spcBef>
                <a:spcPct val="50000"/>
              </a:spcBef>
            </a:pPr>
            <a:r>
              <a:rPr lang="en-US"/>
              <a:t>Polarization</a:t>
            </a:r>
          </a:p>
        </p:txBody>
      </p:sp>
      <p:sp>
        <p:nvSpPr>
          <p:cNvPr id="13326" name="TextBox 151565"/>
          <p:cNvSpPr txBox="1">
            <a:spLocks noChangeArrowheads="1"/>
          </p:cNvSpPr>
          <p:nvPr/>
        </p:nvSpPr>
        <p:spPr bwMode="auto">
          <a:xfrm>
            <a:off x="3055938" y="5575300"/>
            <a:ext cx="1566862" cy="642938"/>
          </a:xfrm>
          <a:prstGeom prst="rect">
            <a:avLst/>
          </a:prstGeom>
          <a:noFill/>
          <a:ln w="9525">
            <a:noFill/>
            <a:miter lim="800000"/>
            <a:headEnd/>
            <a:tailEnd/>
          </a:ln>
        </p:spPr>
        <p:txBody>
          <a:bodyPr lIns="84664" tIns="42332" rIns="84664" bIns="42332">
            <a:spAutoFit/>
          </a:bodyPr>
          <a:lstStyle/>
          <a:p>
            <a:pPr algn="r" defTabSz="846138">
              <a:spcBef>
                <a:spcPct val="50000"/>
              </a:spcBef>
            </a:pPr>
            <a:r>
              <a:rPr lang="en-US" sz="1900">
                <a:latin typeface="Arial Narrow" pitchFamily="34" charset="0"/>
              </a:rPr>
              <a:t>Have knowledge</a:t>
            </a:r>
          </a:p>
        </p:txBody>
      </p:sp>
      <p:sp>
        <p:nvSpPr>
          <p:cNvPr id="13327" name="TextBox 151566"/>
          <p:cNvSpPr txBox="1">
            <a:spLocks noChangeArrowheads="1"/>
          </p:cNvSpPr>
          <p:nvPr/>
        </p:nvSpPr>
        <p:spPr bwMode="auto">
          <a:xfrm>
            <a:off x="6815138" y="3486150"/>
            <a:ext cx="1566862" cy="641350"/>
          </a:xfrm>
          <a:prstGeom prst="rect">
            <a:avLst/>
          </a:prstGeom>
          <a:noFill/>
          <a:ln w="9525">
            <a:noFill/>
            <a:miter lim="800000"/>
            <a:headEnd/>
            <a:tailEnd/>
          </a:ln>
        </p:spPr>
        <p:txBody>
          <a:bodyPr lIns="84664" tIns="42332" rIns="84664" bIns="42332">
            <a:spAutoFit/>
          </a:bodyPr>
          <a:lstStyle/>
          <a:p>
            <a:pPr algn="r" defTabSz="846138">
              <a:spcBef>
                <a:spcPct val="50000"/>
              </a:spcBef>
            </a:pPr>
            <a:r>
              <a:rPr lang="en-US" sz="1900">
                <a:latin typeface="Arial Narrow" pitchFamily="34" charset="0"/>
              </a:rPr>
              <a:t>Need knowledge</a:t>
            </a:r>
          </a:p>
        </p:txBody>
      </p:sp>
      <p:sp>
        <p:nvSpPr>
          <p:cNvPr id="13328" name="TextBox 151567"/>
          <p:cNvSpPr txBox="1">
            <a:spLocks noChangeArrowheads="1"/>
          </p:cNvSpPr>
          <p:nvPr/>
        </p:nvSpPr>
        <p:spPr bwMode="auto">
          <a:xfrm>
            <a:off x="0" y="6538119"/>
            <a:ext cx="1808162" cy="223837"/>
          </a:xfrm>
          <a:prstGeom prst="rect">
            <a:avLst/>
          </a:prstGeom>
          <a:noFill/>
          <a:ln w="9525">
            <a:noFill/>
            <a:miter lim="800000"/>
            <a:headEnd/>
            <a:tailEnd/>
          </a:ln>
        </p:spPr>
        <p:txBody>
          <a:bodyPr lIns="84664" tIns="42332" rIns="84664" bIns="42332">
            <a:spAutoFit/>
          </a:bodyPr>
          <a:lstStyle/>
          <a:p>
            <a:pPr algn="r" defTabSz="846138">
              <a:spcBef>
                <a:spcPct val="50000"/>
              </a:spcBef>
            </a:pPr>
            <a:r>
              <a:rPr lang="en-US" sz="900" dirty="0">
                <a:latin typeface="Arial Narrow" pitchFamily="34" charset="0"/>
              </a:rPr>
              <a:t>Rackham and </a:t>
            </a:r>
            <a:r>
              <a:rPr lang="en-US" sz="900" dirty="0" err="1">
                <a:latin typeface="Arial Narrow" pitchFamily="34" charset="0"/>
              </a:rPr>
              <a:t>DeVincentis</a:t>
            </a:r>
            <a:r>
              <a:rPr lang="en-US" sz="900" dirty="0">
                <a:latin typeface="Arial Narrow" pitchFamily="34" charset="0"/>
              </a:rPr>
              <a:t>, 1999</a:t>
            </a:r>
          </a:p>
        </p:txBody>
      </p:sp>
    </p:spTree>
    <p:extLst>
      <p:ext uri="{BB962C8B-B14F-4D97-AF65-F5344CB8AC3E}">
        <p14:creationId xmlns:p14="http://schemas.microsoft.com/office/powerpoint/2010/main" val="362051722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Evolution of Selling</a:t>
            </a:r>
            <a:endParaRPr lang="en-US" dirty="0"/>
          </a:p>
        </p:txBody>
      </p:sp>
      <p:pic>
        <p:nvPicPr>
          <p:cNvPr id="3093"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274" y="1447801"/>
            <a:ext cx="10695074"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96452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Overview</a:t>
            </a:r>
            <a:endParaRPr lang="en-US" dirty="0"/>
          </a:p>
        </p:txBody>
      </p:sp>
      <p:sp>
        <p:nvSpPr>
          <p:cNvPr id="5" name="Content Placeholder 4"/>
          <p:cNvSpPr>
            <a:spLocks noGrp="1"/>
          </p:cNvSpPr>
          <p:nvPr>
            <p:ph idx="4294967295"/>
          </p:nvPr>
        </p:nvSpPr>
        <p:spPr>
          <a:xfrm>
            <a:off x="0" y="1600200"/>
            <a:ext cx="8229600" cy="4525963"/>
          </a:xfrm>
        </p:spPr>
        <p:txBody>
          <a:bodyPr>
            <a:normAutofit/>
          </a:bodyPr>
          <a:lstStyle/>
          <a:p>
            <a:r>
              <a:rPr lang="en-US" dirty="0"/>
              <a:t>What is Professional </a:t>
            </a:r>
            <a:r>
              <a:rPr lang="en-US" dirty="0" smtClean="0"/>
              <a:t>Selling?</a:t>
            </a:r>
          </a:p>
          <a:p>
            <a:r>
              <a:rPr lang="en-US" dirty="0" smtClean="0"/>
              <a:t>Overview </a:t>
            </a:r>
            <a:r>
              <a:rPr lang="en-US" dirty="0"/>
              <a:t>of the Professional Selling </a:t>
            </a:r>
            <a:r>
              <a:rPr lang="en-US" dirty="0" smtClean="0"/>
              <a:t>Process</a:t>
            </a:r>
          </a:p>
          <a:p>
            <a:r>
              <a:rPr lang="en-US" dirty="0" smtClean="0"/>
              <a:t>Different </a:t>
            </a:r>
            <a:r>
              <a:rPr lang="en-US" dirty="0"/>
              <a:t>Forms of </a:t>
            </a:r>
            <a:r>
              <a:rPr lang="en-US" dirty="0" smtClean="0"/>
              <a:t>Selling</a:t>
            </a:r>
          </a:p>
          <a:p>
            <a:r>
              <a:rPr lang="en-US" dirty="0" smtClean="0"/>
              <a:t>Evolution </a:t>
            </a:r>
            <a:r>
              <a:rPr lang="en-US" dirty="0"/>
              <a:t>of Selling	</a:t>
            </a:r>
          </a:p>
          <a:p>
            <a:r>
              <a:rPr lang="en-US" dirty="0"/>
              <a:t>Different Types of Selling In The Modern </a:t>
            </a:r>
            <a:r>
              <a:rPr lang="en-US" dirty="0" smtClean="0"/>
              <a:t>Era</a:t>
            </a:r>
          </a:p>
          <a:p>
            <a:r>
              <a:rPr lang="en-US" dirty="0" smtClean="0"/>
              <a:t>Selling </a:t>
            </a:r>
            <a:r>
              <a:rPr lang="en-US" dirty="0"/>
              <a:t>as a </a:t>
            </a:r>
            <a:r>
              <a:rPr lang="en-US" dirty="0" smtClean="0"/>
              <a:t>Profession</a:t>
            </a:r>
          </a:p>
          <a:p>
            <a:r>
              <a:rPr lang="en-US" dirty="0" smtClean="0"/>
              <a:t>Why </a:t>
            </a:r>
            <a:r>
              <a:rPr lang="en-US" dirty="0"/>
              <a:t>Become a Salesperson</a:t>
            </a:r>
            <a:r>
              <a:rPr lang="en-US" i="1" dirty="0"/>
              <a:t>?</a:t>
            </a:r>
            <a:r>
              <a:rPr lang="en-US" dirty="0"/>
              <a:t>	</a:t>
            </a:r>
            <a:endParaRPr lang="en-US" dirty="0" smtClean="0"/>
          </a:p>
          <a:p>
            <a:r>
              <a:rPr lang="en-US" dirty="0" smtClean="0"/>
              <a:t>Selling </a:t>
            </a:r>
            <a:r>
              <a:rPr lang="en-US" dirty="0"/>
              <a:t>Skills for Non-Selling </a:t>
            </a:r>
            <a:r>
              <a:rPr lang="en-US" dirty="0" smtClean="0"/>
              <a:t>People</a:t>
            </a:r>
            <a:endParaRPr lang="en-US" dirty="0"/>
          </a:p>
        </p:txBody>
      </p:sp>
    </p:spTree>
    <p:extLst>
      <p:ext uri="{BB962C8B-B14F-4D97-AF65-F5344CB8AC3E}">
        <p14:creationId xmlns:p14="http://schemas.microsoft.com/office/powerpoint/2010/main" val="2307822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dirty="0" smtClean="0"/>
              <a:t>Different Types of Selling In The Modern Era</a:t>
            </a:r>
            <a:endParaRPr lang="en-US" dirty="0"/>
          </a:p>
        </p:txBody>
      </p:sp>
      <p:sp>
        <p:nvSpPr>
          <p:cNvPr id="3" name="Content Placeholder 2"/>
          <p:cNvSpPr>
            <a:spLocks noGrp="1"/>
          </p:cNvSpPr>
          <p:nvPr>
            <p:ph idx="1"/>
          </p:nvPr>
        </p:nvSpPr>
        <p:spPr/>
        <p:txBody>
          <a:bodyPr/>
          <a:lstStyle/>
          <a:p>
            <a:endParaRPr lang="en-US" dirty="0" smtClean="0"/>
          </a:p>
        </p:txBody>
      </p:sp>
    </p:spTree>
    <p:extLst>
      <p:ext uri="{BB962C8B-B14F-4D97-AF65-F5344CB8AC3E}">
        <p14:creationId xmlns:p14="http://schemas.microsoft.com/office/powerpoint/2010/main" val="12428943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Different Types of Selling </a:t>
            </a:r>
            <a:r>
              <a:rPr lang="en-US" dirty="0" smtClean="0"/>
              <a:t/>
            </a:r>
            <a:br>
              <a:rPr lang="en-US" dirty="0" smtClean="0"/>
            </a:br>
            <a:r>
              <a:rPr lang="en-US" dirty="0" smtClean="0"/>
              <a:t>In </a:t>
            </a:r>
            <a:r>
              <a:rPr lang="en-US" dirty="0"/>
              <a:t>The Modern Era</a:t>
            </a:r>
            <a:br>
              <a:rPr lang="en-US" dirty="0"/>
            </a:br>
            <a:endParaRPr lang="en-US" dirty="0"/>
          </a:p>
        </p:txBody>
      </p:sp>
      <p:sp>
        <p:nvSpPr>
          <p:cNvPr id="5" name="Content Placeholder 4"/>
          <p:cNvSpPr>
            <a:spLocks noGrp="1"/>
          </p:cNvSpPr>
          <p:nvPr>
            <p:ph idx="1"/>
          </p:nvPr>
        </p:nvSpPr>
        <p:spPr>
          <a:xfrm>
            <a:off x="457200" y="1600200"/>
            <a:ext cx="8229600" cy="5029200"/>
          </a:xfrm>
        </p:spPr>
        <p:txBody>
          <a:bodyPr>
            <a:normAutofit fontScale="92500" lnSpcReduction="20000"/>
          </a:bodyPr>
          <a:lstStyle/>
          <a:p>
            <a:pPr marL="0" indent="0">
              <a:buNone/>
            </a:pPr>
            <a:r>
              <a:rPr lang="en-US" sz="3000" b="1" dirty="0" smtClean="0"/>
              <a:t>Personal Selling</a:t>
            </a:r>
          </a:p>
          <a:p>
            <a:r>
              <a:rPr lang="en-US" sz="3000" dirty="0" smtClean="0"/>
              <a:t>Selling </a:t>
            </a:r>
            <a:r>
              <a:rPr lang="en-US" sz="3000" dirty="0"/>
              <a:t>directly to the end </a:t>
            </a:r>
            <a:r>
              <a:rPr lang="en-US" sz="3000" dirty="0" smtClean="0"/>
              <a:t>user </a:t>
            </a:r>
            <a:r>
              <a:rPr lang="en-US" sz="3000" dirty="0"/>
              <a:t>who will </a:t>
            </a:r>
            <a:r>
              <a:rPr lang="en-US" sz="3000" u="sng" dirty="0"/>
              <a:t>consume</a:t>
            </a:r>
            <a:r>
              <a:rPr lang="en-US" sz="3000" dirty="0"/>
              <a:t> the product.  </a:t>
            </a:r>
            <a:endParaRPr lang="en-US" sz="3000" dirty="0" smtClean="0"/>
          </a:p>
          <a:p>
            <a:r>
              <a:rPr lang="en-US" sz="3000" dirty="0" smtClean="0"/>
              <a:t>Sales and Customer Service -- Retail </a:t>
            </a:r>
            <a:r>
              <a:rPr lang="en-US" sz="3000" dirty="0"/>
              <a:t>salespeople, clerks, </a:t>
            </a:r>
            <a:r>
              <a:rPr lang="en-US" sz="3000" dirty="0" smtClean="0"/>
              <a:t>and bankers</a:t>
            </a:r>
          </a:p>
          <a:p>
            <a:r>
              <a:rPr lang="en-US" sz="3000" dirty="0" smtClean="0"/>
              <a:t>Dedicated Salespeople  -- Appliances, Automobiles, Houses, Cemetery plots, Insurance, Investments</a:t>
            </a:r>
          </a:p>
          <a:p>
            <a:pPr marL="0" indent="0">
              <a:buNone/>
            </a:pPr>
            <a:r>
              <a:rPr lang="en-US" sz="3000" b="1" dirty="0" smtClean="0"/>
              <a:t>Business-to-Business </a:t>
            </a:r>
            <a:r>
              <a:rPr lang="en-US" sz="3000" b="1" dirty="0"/>
              <a:t>Selling</a:t>
            </a:r>
          </a:p>
          <a:p>
            <a:r>
              <a:rPr lang="en-US" sz="3000" dirty="0" smtClean="0"/>
              <a:t>Selling to businesses to help them  increase </a:t>
            </a:r>
            <a:r>
              <a:rPr lang="en-US" sz="3000" dirty="0"/>
              <a:t>efficiency, </a:t>
            </a:r>
            <a:r>
              <a:rPr lang="en-US" sz="3000" dirty="0" smtClean="0"/>
              <a:t>reduce expenses</a:t>
            </a:r>
            <a:r>
              <a:rPr lang="en-US" sz="3000" dirty="0"/>
              <a:t>, or </a:t>
            </a:r>
            <a:r>
              <a:rPr lang="en-US" sz="3000" dirty="0" smtClean="0"/>
              <a:t>increase </a:t>
            </a:r>
            <a:r>
              <a:rPr lang="en-US" sz="3000" u="sng" dirty="0" smtClean="0"/>
              <a:t>profits</a:t>
            </a:r>
          </a:p>
          <a:p>
            <a:endParaRPr lang="en-US" i="1" dirty="0"/>
          </a:p>
        </p:txBody>
      </p:sp>
    </p:spTree>
    <p:extLst>
      <p:ext uri="{BB962C8B-B14F-4D97-AF65-F5344CB8AC3E}">
        <p14:creationId xmlns:p14="http://schemas.microsoft.com/office/powerpoint/2010/main" val="23284715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Selling at Different </a:t>
            </a:r>
            <a:r>
              <a:rPr lang="en-US" dirty="0" smtClean="0"/>
              <a:t>Levels</a:t>
            </a:r>
            <a:endParaRPr lang="en-US" dirty="0"/>
          </a:p>
        </p:txBody>
      </p:sp>
      <p:sp>
        <p:nvSpPr>
          <p:cNvPr id="3" name="Content Placeholder 2"/>
          <p:cNvSpPr>
            <a:spLocks noGrp="1"/>
          </p:cNvSpPr>
          <p:nvPr>
            <p:ph idx="1"/>
          </p:nvPr>
        </p:nvSpPr>
        <p:spPr/>
        <p:txBody>
          <a:bodyPr/>
          <a:lstStyle/>
          <a:p>
            <a:r>
              <a:rPr lang="en-US" dirty="0" smtClean="0"/>
              <a:t>Manufacturing </a:t>
            </a:r>
            <a:r>
              <a:rPr lang="en-US" dirty="0"/>
              <a:t>and Processing Companies</a:t>
            </a:r>
          </a:p>
          <a:p>
            <a:r>
              <a:rPr lang="en-US" dirty="0"/>
              <a:t>Wholesalers and Distributors</a:t>
            </a:r>
          </a:p>
          <a:p>
            <a:r>
              <a:rPr lang="en-US" dirty="0"/>
              <a:t>Retailers and Dealers</a:t>
            </a:r>
          </a:p>
          <a:p>
            <a:r>
              <a:rPr lang="en-US" dirty="0"/>
              <a:t>Influencers</a:t>
            </a:r>
          </a:p>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424989"/>
            <a:ext cx="2857500" cy="226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53480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Industrial Channels</a:t>
            </a:r>
            <a:endParaRPr lang="en-US"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2816"/>
            <a:ext cx="7945437" cy="586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96452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51" name="Group 6150"/>
          <p:cNvGrpSpPr/>
          <p:nvPr/>
        </p:nvGrpSpPr>
        <p:grpSpPr>
          <a:xfrm>
            <a:off x="381000" y="2155371"/>
            <a:ext cx="8382000" cy="3407229"/>
            <a:chOff x="381000" y="3429000"/>
            <a:chExt cx="8382000" cy="3407229"/>
          </a:xfrm>
        </p:grpSpPr>
        <p:grpSp>
          <p:nvGrpSpPr>
            <p:cNvPr id="6150" name="Group 6149"/>
            <p:cNvGrpSpPr/>
            <p:nvPr/>
          </p:nvGrpSpPr>
          <p:grpSpPr>
            <a:xfrm>
              <a:off x="2209800" y="3657600"/>
              <a:ext cx="4724400" cy="2912838"/>
              <a:chOff x="2209800" y="3657600"/>
              <a:chExt cx="4724400" cy="2912838"/>
            </a:xfrm>
          </p:grpSpPr>
          <p:cxnSp>
            <p:nvCxnSpPr>
              <p:cNvPr id="16" name="Straight Connector 15"/>
              <p:cNvCxnSpPr>
                <a:stCxn id="15" idx="6"/>
                <a:endCxn id="8" idx="2"/>
              </p:cNvCxnSpPr>
              <p:nvPr/>
            </p:nvCxnSpPr>
            <p:spPr>
              <a:xfrm flipV="1">
                <a:off x="2209800" y="5032829"/>
                <a:ext cx="4724400" cy="34471"/>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590800" y="5884636"/>
                <a:ext cx="4038600" cy="17236"/>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2590800" y="6553200"/>
                <a:ext cx="4038600" cy="17238"/>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2590800" y="4402364"/>
                <a:ext cx="4038600" cy="17236"/>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590800" y="3657601"/>
                <a:ext cx="4038600" cy="17236"/>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2590800" y="3666219"/>
                <a:ext cx="0" cy="2904219"/>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6629400" y="3657600"/>
                <a:ext cx="0" cy="2912838"/>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7" name="Rounded Rectangle 6"/>
            <p:cNvSpPr/>
            <p:nvPr/>
          </p:nvSpPr>
          <p:spPr>
            <a:xfrm>
              <a:off x="2933700" y="3429000"/>
              <a:ext cx="3314700" cy="5334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rPr>
                <a:t>Purchasing Manager</a:t>
              </a:r>
              <a:endParaRPr lang="en-US" b="1" dirty="0">
                <a:solidFill>
                  <a:schemeClr val="tx1"/>
                </a:solidFill>
              </a:endParaRPr>
            </a:p>
          </p:txBody>
        </p:sp>
        <p:sp>
          <p:nvSpPr>
            <p:cNvPr id="10" name="Rounded Rectangle 9"/>
            <p:cNvSpPr/>
            <p:nvPr/>
          </p:nvSpPr>
          <p:spPr>
            <a:xfrm>
              <a:off x="2921000" y="4118429"/>
              <a:ext cx="3314700" cy="5334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rPr>
                <a:t>General Manager</a:t>
              </a:r>
              <a:endParaRPr lang="en-US" b="1" dirty="0">
                <a:solidFill>
                  <a:schemeClr val="tx1"/>
                </a:solidFill>
              </a:endParaRPr>
            </a:p>
          </p:txBody>
        </p:sp>
        <p:sp>
          <p:nvSpPr>
            <p:cNvPr id="11" name="Rounded Rectangle 10"/>
            <p:cNvSpPr/>
            <p:nvPr/>
          </p:nvSpPr>
          <p:spPr>
            <a:xfrm>
              <a:off x="2946400" y="4800600"/>
              <a:ext cx="3314700" cy="5334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rPr>
                <a:t>Sales Manager</a:t>
              </a:r>
              <a:endParaRPr lang="en-US" b="1" dirty="0">
                <a:solidFill>
                  <a:schemeClr val="tx1"/>
                </a:solidFill>
              </a:endParaRPr>
            </a:p>
          </p:txBody>
        </p:sp>
        <p:sp>
          <p:nvSpPr>
            <p:cNvPr id="12" name="Rounded Rectangle 11"/>
            <p:cNvSpPr/>
            <p:nvPr/>
          </p:nvSpPr>
          <p:spPr>
            <a:xfrm>
              <a:off x="2921000" y="5562600"/>
              <a:ext cx="3314700" cy="5334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rPr>
                <a:t>Finance Manager</a:t>
              </a:r>
              <a:endParaRPr lang="en-US" b="1" dirty="0">
                <a:solidFill>
                  <a:schemeClr val="tx1"/>
                </a:solidFill>
              </a:endParaRPr>
            </a:p>
          </p:txBody>
        </p:sp>
        <p:sp>
          <p:nvSpPr>
            <p:cNvPr id="13" name="Rounded Rectangle 12"/>
            <p:cNvSpPr/>
            <p:nvPr/>
          </p:nvSpPr>
          <p:spPr>
            <a:xfrm>
              <a:off x="2946400" y="6302829"/>
              <a:ext cx="3314700" cy="5334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solidFill>
                    <a:schemeClr val="tx1"/>
                  </a:solidFill>
                </a:rPr>
                <a:t>Regional Salespeople</a:t>
              </a:r>
              <a:endParaRPr lang="en-US" b="1" dirty="0">
                <a:solidFill>
                  <a:schemeClr val="tx1"/>
                </a:solidFill>
              </a:endParaRPr>
            </a:p>
          </p:txBody>
        </p:sp>
        <p:sp>
          <p:nvSpPr>
            <p:cNvPr id="8" name="Oval 7"/>
            <p:cNvSpPr/>
            <p:nvPr/>
          </p:nvSpPr>
          <p:spPr>
            <a:xfrm>
              <a:off x="6934200" y="4118429"/>
              <a:ext cx="1828800" cy="18288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smtClean="0">
                  <a:solidFill>
                    <a:schemeClr val="tx1"/>
                  </a:solidFill>
                </a:rPr>
                <a:t>Distributor</a:t>
              </a:r>
              <a:endParaRPr lang="en-US" sz="1600" b="1" dirty="0">
                <a:solidFill>
                  <a:schemeClr val="tx1"/>
                </a:solidFill>
              </a:endParaRPr>
            </a:p>
          </p:txBody>
        </p:sp>
        <p:sp>
          <p:nvSpPr>
            <p:cNvPr id="15" name="Oval 14"/>
            <p:cNvSpPr/>
            <p:nvPr/>
          </p:nvSpPr>
          <p:spPr>
            <a:xfrm>
              <a:off x="381000" y="4152900"/>
              <a:ext cx="1828800" cy="18288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smtClean="0">
                  <a:solidFill>
                    <a:schemeClr val="tx1"/>
                  </a:solidFill>
                </a:rPr>
                <a:t>Salesperson</a:t>
              </a:r>
              <a:endParaRPr lang="en-US" sz="1600" b="1" dirty="0">
                <a:solidFill>
                  <a:schemeClr val="tx1"/>
                </a:solidFill>
              </a:endParaRPr>
            </a:p>
          </p:txBody>
        </p:sp>
      </p:grpSp>
      <p:sp>
        <p:nvSpPr>
          <p:cNvPr id="2" name="Title 1"/>
          <p:cNvSpPr>
            <a:spLocks noGrp="1"/>
          </p:cNvSpPr>
          <p:nvPr>
            <p:ph type="title"/>
          </p:nvPr>
        </p:nvSpPr>
        <p:spPr/>
        <p:txBody>
          <a:bodyPr/>
          <a:lstStyle/>
          <a:p>
            <a:r>
              <a:rPr lang="en-US" dirty="0" smtClean="0"/>
              <a:t>Multi-Level Accounts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0330668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Selling as a Profession</a:t>
            </a:r>
            <a:endParaRPr lang="en-US" dirty="0"/>
          </a:p>
        </p:txBody>
      </p:sp>
      <p:sp>
        <p:nvSpPr>
          <p:cNvPr id="3" name="Content Placeholder 2"/>
          <p:cNvSpPr>
            <a:spLocks noGrp="1"/>
          </p:cNvSpPr>
          <p:nvPr>
            <p:ph idx="1"/>
          </p:nvPr>
        </p:nvSpPr>
        <p:spPr/>
        <p:txBody>
          <a:bodyPr/>
          <a:lstStyle/>
          <a:p>
            <a:endParaRPr lang="en-US" dirty="0" smtClean="0"/>
          </a:p>
        </p:txBody>
      </p:sp>
    </p:spTree>
    <p:extLst>
      <p:ext uri="{BB962C8B-B14F-4D97-AF65-F5344CB8AC3E}">
        <p14:creationId xmlns:p14="http://schemas.microsoft.com/office/powerpoint/2010/main" val="14365009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Profession</a:t>
            </a:r>
            <a:endParaRPr lang="en-US" dirty="0"/>
          </a:p>
        </p:txBody>
      </p:sp>
      <p:sp>
        <p:nvSpPr>
          <p:cNvPr id="3" name="Content Placeholder 2"/>
          <p:cNvSpPr>
            <a:spLocks noGrp="1"/>
          </p:cNvSpPr>
          <p:nvPr>
            <p:ph idx="1"/>
          </p:nvPr>
        </p:nvSpPr>
        <p:spPr/>
        <p:txBody>
          <a:bodyPr/>
          <a:lstStyle/>
          <a:p>
            <a:r>
              <a:rPr lang="en-US" dirty="0" smtClean="0"/>
              <a:t>Webster</a:t>
            </a:r>
            <a:r>
              <a:rPr lang="en-US" baseline="30000" dirty="0" smtClean="0"/>
              <a:t>:</a:t>
            </a:r>
            <a:r>
              <a:rPr lang="en-US" dirty="0" smtClean="0"/>
              <a:t>  </a:t>
            </a:r>
            <a:r>
              <a:rPr lang="en-US" dirty="0"/>
              <a:t>a "specific, identifiable craft for and about a specific group of people, products and services." </a:t>
            </a:r>
            <a:endParaRPr lang="en-US" dirty="0" smtClean="0"/>
          </a:p>
          <a:p>
            <a:endParaRPr lang="en-US" dirty="0"/>
          </a:p>
          <a:p>
            <a:endParaRPr lang="en-US"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1835" y="3429000"/>
            <a:ext cx="3007965" cy="2255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53344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Sales Profession</a:t>
            </a:r>
            <a:endParaRPr lang="en-US" dirty="0"/>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1447941176"/>
              </p:ext>
            </p:extLst>
          </p:nvPr>
        </p:nvGraphicFramePr>
        <p:xfrm>
          <a:off x="74908" y="1524000"/>
          <a:ext cx="89916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9645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Competency</a:t>
            </a:r>
            <a:endParaRPr lang="en-US" dirty="0"/>
          </a:p>
        </p:txBody>
      </p:sp>
      <p:sp>
        <p:nvSpPr>
          <p:cNvPr id="3" name="Content Placeholder 2"/>
          <p:cNvSpPr>
            <a:spLocks noGrp="1"/>
          </p:cNvSpPr>
          <p:nvPr>
            <p:ph idx="1"/>
          </p:nvPr>
        </p:nvSpPr>
        <p:spPr/>
        <p:txBody>
          <a:bodyPr>
            <a:normAutofit/>
          </a:bodyPr>
          <a:lstStyle/>
          <a:p>
            <a:r>
              <a:rPr lang="en-US" dirty="0" smtClean="0"/>
              <a:t>Knowledge</a:t>
            </a:r>
            <a:r>
              <a:rPr lang="en-US" dirty="0"/>
              <a:t>, </a:t>
            </a:r>
            <a:r>
              <a:rPr lang="en-US" dirty="0" smtClean="0"/>
              <a:t>skills </a:t>
            </a:r>
            <a:r>
              <a:rPr lang="en-US" dirty="0"/>
              <a:t>and </a:t>
            </a:r>
            <a:r>
              <a:rPr lang="en-US" u="sng" dirty="0" smtClean="0"/>
              <a:t>attitudes</a:t>
            </a:r>
            <a:r>
              <a:rPr lang="en-US" dirty="0" smtClean="0"/>
              <a:t> </a:t>
            </a:r>
          </a:p>
          <a:p>
            <a:r>
              <a:rPr lang="en-US" dirty="0" smtClean="0"/>
              <a:t>A </a:t>
            </a:r>
            <a:r>
              <a:rPr lang="en-US" dirty="0"/>
              <a:t>measurable level of </a:t>
            </a:r>
            <a:r>
              <a:rPr lang="en-US" dirty="0" smtClean="0"/>
              <a:t>performance</a:t>
            </a:r>
          </a:p>
          <a:p>
            <a:r>
              <a:rPr lang="en-US" dirty="0"/>
              <a:t>G</a:t>
            </a:r>
            <a:r>
              <a:rPr lang="en-US" dirty="0" smtClean="0"/>
              <a:t>ood </a:t>
            </a:r>
            <a:r>
              <a:rPr lang="en-US" dirty="0"/>
              <a:t>knowledge of product features</a:t>
            </a:r>
          </a:p>
          <a:p>
            <a:r>
              <a:rPr lang="en-US" dirty="0" smtClean="0"/>
              <a:t>Can </a:t>
            </a:r>
            <a:r>
              <a:rPr lang="en-US" dirty="0"/>
              <a:t>translate </a:t>
            </a:r>
            <a:r>
              <a:rPr lang="en-US" dirty="0" smtClean="0"/>
              <a:t>product features to </a:t>
            </a:r>
            <a:r>
              <a:rPr lang="en-US" dirty="0"/>
              <a:t>customer </a:t>
            </a:r>
            <a:r>
              <a:rPr lang="en-US" u="sng" dirty="0"/>
              <a:t>benefits</a:t>
            </a:r>
          </a:p>
          <a:p>
            <a:r>
              <a:rPr lang="en-US" dirty="0"/>
              <a:t>Assesses product "fit" and cost/benefit for each </a:t>
            </a:r>
            <a:r>
              <a:rPr lang="en-US" dirty="0" smtClean="0"/>
              <a:t>customer situation</a:t>
            </a:r>
            <a:endParaRPr lang="en-US" dirty="0"/>
          </a:p>
          <a:p>
            <a:endParaRPr lang="en-US" dirty="0"/>
          </a:p>
        </p:txBody>
      </p:sp>
    </p:spTree>
    <p:extLst>
      <p:ext uri="{BB962C8B-B14F-4D97-AF65-F5344CB8AC3E}">
        <p14:creationId xmlns:p14="http://schemas.microsoft.com/office/powerpoint/2010/main" val="4234590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Value</a:t>
            </a:r>
            <a:endParaRPr lang="en-US" dirty="0"/>
          </a:p>
        </p:txBody>
      </p:sp>
      <p:sp>
        <p:nvSpPr>
          <p:cNvPr id="3" name="Content Placeholder 2"/>
          <p:cNvSpPr>
            <a:spLocks noGrp="1"/>
          </p:cNvSpPr>
          <p:nvPr>
            <p:ph idx="1"/>
          </p:nvPr>
        </p:nvSpPr>
        <p:spPr/>
        <p:txBody>
          <a:bodyPr>
            <a:normAutofit/>
          </a:bodyPr>
          <a:lstStyle/>
          <a:p>
            <a:r>
              <a:rPr lang="en-US" dirty="0" smtClean="0"/>
              <a:t>Company’s support salespeople in their effort to bring </a:t>
            </a:r>
            <a:r>
              <a:rPr lang="en-US" u="sng" dirty="0" smtClean="0"/>
              <a:t>________</a:t>
            </a:r>
            <a:r>
              <a:rPr lang="en-US" dirty="0" smtClean="0"/>
              <a:t> beyond products</a:t>
            </a:r>
          </a:p>
          <a:p>
            <a:r>
              <a:rPr lang="en-US" dirty="0" smtClean="0"/>
              <a:t>Examples may include:</a:t>
            </a:r>
          </a:p>
          <a:p>
            <a:pPr lvl="1"/>
            <a:r>
              <a:rPr lang="en-US" dirty="0" smtClean="0"/>
              <a:t>Billing flexibility</a:t>
            </a:r>
          </a:p>
          <a:p>
            <a:pPr lvl="1"/>
            <a:r>
              <a:rPr lang="en-US" dirty="0" smtClean="0"/>
              <a:t>Troubleshooting difficult situations</a:t>
            </a:r>
          </a:p>
          <a:p>
            <a:pPr lvl="1"/>
            <a:r>
              <a:rPr lang="en-US" dirty="0" smtClean="0"/>
              <a:t>Product or pricing programs</a:t>
            </a:r>
          </a:p>
          <a:p>
            <a:pPr lvl="1"/>
            <a:r>
              <a:rPr lang="en-US" dirty="0" smtClean="0"/>
              <a:t>Special Services</a:t>
            </a:r>
            <a:endParaRPr lang="en-US" dirty="0"/>
          </a:p>
        </p:txBody>
      </p:sp>
    </p:spTree>
    <p:extLst>
      <p:ext uri="{BB962C8B-B14F-4D97-AF65-F5344CB8AC3E}">
        <p14:creationId xmlns:p14="http://schemas.microsoft.com/office/powerpoint/2010/main" val="1488419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Words to Watch</a:t>
            </a:r>
            <a:endParaRPr lang="en-US" dirty="0"/>
          </a:p>
        </p:txBody>
      </p:sp>
      <p:sp>
        <p:nvSpPr>
          <p:cNvPr id="3" name="Content Placeholder 2"/>
          <p:cNvSpPr>
            <a:spLocks noGrp="1"/>
          </p:cNvSpPr>
          <p:nvPr>
            <p:ph idx="1"/>
          </p:nvPr>
        </p:nvSpPr>
        <p:spPr/>
        <p:txBody>
          <a:bodyPr>
            <a:normAutofit fontScale="77500" lnSpcReduction="20000"/>
          </a:bodyPr>
          <a:lstStyle/>
          <a:p>
            <a:r>
              <a:rPr lang="en-US" b="1" dirty="0"/>
              <a:t>Sales </a:t>
            </a:r>
          </a:p>
          <a:p>
            <a:pPr lvl="1"/>
            <a:r>
              <a:rPr lang="en-US" b="1" dirty="0"/>
              <a:t>the process by which people in one company help match the value of the products, services, and information their company offers to the needs of a targeted customers.</a:t>
            </a:r>
          </a:p>
          <a:p>
            <a:r>
              <a:rPr lang="en-US" b="1" dirty="0" smtClean="0"/>
              <a:t>Sales calls</a:t>
            </a:r>
          </a:p>
          <a:p>
            <a:pPr lvl="1"/>
            <a:r>
              <a:rPr lang="en-US" b="1" dirty="0" smtClean="0"/>
              <a:t> face </a:t>
            </a:r>
            <a:r>
              <a:rPr lang="en-US" b="1" dirty="0"/>
              <a:t>to face interactions between sales people and their customers (existing or potential) with the purpose that is geared toward the existing or future purchase of a product or service.</a:t>
            </a:r>
          </a:p>
          <a:p>
            <a:r>
              <a:rPr lang="en-US" b="1" dirty="0" smtClean="0"/>
              <a:t>A </a:t>
            </a:r>
            <a:r>
              <a:rPr lang="en-US" b="1" dirty="0"/>
              <a:t>professional </a:t>
            </a:r>
            <a:endParaRPr lang="en-US" b="1" dirty="0" smtClean="0"/>
          </a:p>
          <a:p>
            <a:pPr lvl="1"/>
            <a:r>
              <a:rPr lang="en-US" b="1" dirty="0" smtClean="0"/>
              <a:t>One who acts </a:t>
            </a:r>
            <a:r>
              <a:rPr lang="en-US" b="1" dirty="0"/>
              <a:t>in a manner that utilizes the best practices in a field to accomplish an objective related to an expected outcome</a:t>
            </a:r>
            <a:r>
              <a:rPr lang="en-US" b="1" dirty="0" smtClean="0"/>
              <a:t>.</a:t>
            </a:r>
            <a:endParaRPr lang="en-US" b="1" dirty="0"/>
          </a:p>
        </p:txBody>
      </p:sp>
    </p:spTree>
    <p:extLst>
      <p:ext uri="{BB962C8B-B14F-4D97-AF65-F5344CB8AC3E}">
        <p14:creationId xmlns:p14="http://schemas.microsoft.com/office/powerpoint/2010/main" val="5066413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Sales People Add Value</a:t>
            </a:r>
            <a:endParaRPr lang="en-US" dirty="0"/>
          </a:p>
        </p:txBody>
      </p:sp>
      <p:pic>
        <p:nvPicPr>
          <p:cNvPr id="4" name="1a - Tom Dickey - Ravensdown - Skills Needed.mp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54125" y="1600200"/>
            <a:ext cx="6637338" cy="4525963"/>
          </a:xfrm>
        </p:spPr>
      </p:pic>
    </p:spTree>
    <p:extLst>
      <p:ext uri="{BB962C8B-B14F-4D97-AF65-F5344CB8AC3E}">
        <p14:creationId xmlns:p14="http://schemas.microsoft.com/office/powerpoint/2010/main" val="105488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3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through Salespeople</a:t>
            </a:r>
            <a:endParaRPr lang="en-US" dirty="0"/>
          </a:p>
        </p:txBody>
      </p:sp>
      <p:sp>
        <p:nvSpPr>
          <p:cNvPr id="3" name="Content Placeholder 2"/>
          <p:cNvSpPr>
            <a:spLocks noGrp="1"/>
          </p:cNvSpPr>
          <p:nvPr>
            <p:ph idx="1"/>
          </p:nvPr>
        </p:nvSpPr>
        <p:spPr/>
        <p:txBody>
          <a:bodyPr/>
          <a:lstStyle/>
          <a:p>
            <a:r>
              <a:rPr lang="en-US" dirty="0" smtClean="0"/>
              <a:t>Intangible versus tangible value</a:t>
            </a:r>
          </a:p>
          <a:p>
            <a:r>
              <a:rPr lang="en-US" dirty="0" smtClean="0"/>
              <a:t>Tangible value – easily measured, quantitative</a:t>
            </a:r>
          </a:p>
          <a:p>
            <a:r>
              <a:rPr lang="en-US" dirty="0" smtClean="0"/>
              <a:t>Intangible – technical support, advice, prestige</a:t>
            </a:r>
          </a:p>
          <a:p>
            <a:endParaRPr lang="en-US" dirty="0" smtClean="0"/>
          </a:p>
          <a:p>
            <a:endParaRPr lang="en-US" dirty="0"/>
          </a:p>
          <a:p>
            <a:pPr marL="0" indent="0" algn="ctr">
              <a:buNone/>
            </a:pPr>
            <a:r>
              <a:rPr lang="en-US" dirty="0" smtClean="0"/>
              <a:t>Salespeople help their customers access </a:t>
            </a:r>
            <a:r>
              <a:rPr lang="en-US" u="sng" dirty="0" smtClean="0"/>
              <a:t>___________</a:t>
            </a:r>
            <a:r>
              <a:rPr lang="en-US" dirty="0" smtClean="0"/>
              <a:t> to solve problems</a:t>
            </a:r>
          </a:p>
          <a:p>
            <a:endParaRPr lang="en-US" dirty="0"/>
          </a:p>
        </p:txBody>
      </p:sp>
    </p:spTree>
    <p:extLst>
      <p:ext uri="{BB962C8B-B14F-4D97-AF65-F5344CB8AC3E}">
        <p14:creationId xmlns:p14="http://schemas.microsoft.com/office/powerpoint/2010/main" val="5378833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Why Become a Salesperson</a:t>
            </a:r>
            <a:r>
              <a:rPr lang="en-US" i="1" dirty="0" smtClean="0"/>
              <a:t>?</a:t>
            </a:r>
            <a:r>
              <a:rPr lang="en-US" dirty="0" smtClean="0"/>
              <a:t>	</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4108497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Why Be a Salesperson?</a:t>
            </a:r>
            <a:endParaRPr lang="en-US" dirty="0"/>
          </a:p>
        </p:txBody>
      </p:sp>
      <p:sp>
        <p:nvSpPr>
          <p:cNvPr id="5" name="Content Placeholder 4"/>
          <p:cNvSpPr>
            <a:spLocks noGrp="1"/>
          </p:cNvSpPr>
          <p:nvPr>
            <p:ph idx="1"/>
          </p:nvPr>
        </p:nvSpPr>
        <p:spPr/>
        <p:txBody>
          <a:bodyPr/>
          <a:lstStyle/>
          <a:p>
            <a:r>
              <a:rPr lang="en-US" dirty="0" smtClean="0"/>
              <a:t>Helping others</a:t>
            </a:r>
          </a:p>
          <a:p>
            <a:r>
              <a:rPr lang="en-US" dirty="0" smtClean="0"/>
              <a:t>Freedom</a:t>
            </a:r>
          </a:p>
          <a:p>
            <a:r>
              <a:rPr lang="en-US" dirty="0" smtClean="0"/>
              <a:t>Relationships</a:t>
            </a:r>
          </a:p>
          <a:p>
            <a:r>
              <a:rPr lang="en-US" dirty="0" smtClean="0"/>
              <a:t>Rewards</a:t>
            </a:r>
          </a:p>
          <a:p>
            <a:pPr lvl="1"/>
            <a:r>
              <a:rPr lang="en-US" dirty="0" smtClean="0"/>
              <a:t>Compensation</a:t>
            </a:r>
          </a:p>
          <a:p>
            <a:pPr lvl="1"/>
            <a:r>
              <a:rPr lang="en-US" dirty="0" smtClean="0"/>
              <a:t>Location</a:t>
            </a:r>
          </a:p>
          <a:p>
            <a:pPr lvl="1"/>
            <a:r>
              <a:rPr lang="en-US" dirty="0" smtClean="0"/>
              <a:t>Knowledge Leaders and Creativity</a:t>
            </a:r>
          </a:p>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1886712"/>
            <a:ext cx="3072384" cy="1999488"/>
          </a:xfrm>
          <a:prstGeom prst="rect">
            <a:avLst/>
          </a:prstGeom>
        </p:spPr>
      </p:pic>
    </p:spTree>
    <p:extLst>
      <p:ext uri="{BB962C8B-B14F-4D97-AF65-F5344CB8AC3E}">
        <p14:creationId xmlns:p14="http://schemas.microsoft.com/office/powerpoint/2010/main" val="9296452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Selling Skills for Non-Selling People</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0299689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Selling Skills for Non-Sellers</a:t>
            </a:r>
            <a:endParaRPr lang="en-US" dirty="0"/>
          </a:p>
        </p:txBody>
      </p:sp>
      <p:sp>
        <p:nvSpPr>
          <p:cNvPr id="5" name="Content Placeholder 4"/>
          <p:cNvSpPr>
            <a:spLocks noGrp="1"/>
          </p:cNvSpPr>
          <p:nvPr>
            <p:ph idx="1"/>
          </p:nvPr>
        </p:nvSpPr>
        <p:spPr>
          <a:xfrm>
            <a:off x="3352800" y="1600200"/>
            <a:ext cx="5334000" cy="4525963"/>
          </a:xfrm>
        </p:spPr>
        <p:txBody>
          <a:bodyPr>
            <a:normAutofit/>
          </a:bodyPr>
          <a:lstStyle/>
          <a:p>
            <a:r>
              <a:rPr lang="en-US" dirty="0" smtClean="0"/>
              <a:t>effective communication</a:t>
            </a:r>
          </a:p>
          <a:p>
            <a:r>
              <a:rPr lang="en-US" dirty="0" smtClean="0"/>
              <a:t>organized </a:t>
            </a:r>
            <a:r>
              <a:rPr lang="en-US" dirty="0"/>
              <a:t>ways of thinking </a:t>
            </a:r>
            <a:endParaRPr lang="en-US" dirty="0" smtClean="0"/>
          </a:p>
          <a:p>
            <a:r>
              <a:rPr lang="en-US" dirty="0" smtClean="0"/>
              <a:t>understand </a:t>
            </a:r>
            <a:r>
              <a:rPr lang="en-US" dirty="0"/>
              <a:t>complex human interactions. </a:t>
            </a:r>
          </a:p>
          <a:p>
            <a:r>
              <a:rPr lang="en-US" dirty="0" smtClean="0"/>
              <a:t>communicate ideas </a:t>
            </a:r>
            <a:r>
              <a:rPr lang="en-US" dirty="0"/>
              <a:t>to </a:t>
            </a:r>
            <a:r>
              <a:rPr lang="en-US" dirty="0" smtClean="0"/>
              <a:t>others</a:t>
            </a:r>
          </a:p>
          <a:p>
            <a:r>
              <a:rPr lang="en-US" u="sng" dirty="0" smtClean="0"/>
              <a:t>______________</a:t>
            </a:r>
            <a:endParaRPr lang="en-US" u="sng"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752600"/>
            <a:ext cx="2414016" cy="3657600"/>
          </a:xfrm>
          <a:prstGeom prst="rect">
            <a:avLst/>
          </a:prstGeom>
        </p:spPr>
      </p:pic>
    </p:spTree>
    <p:extLst>
      <p:ext uri="{BB962C8B-B14F-4D97-AF65-F5344CB8AC3E}">
        <p14:creationId xmlns:p14="http://schemas.microsoft.com/office/powerpoint/2010/main" val="929645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827389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228600"/>
            <a:ext cx="5562600" cy="5897563"/>
          </a:xfrm>
        </p:spPr>
        <p:txBody>
          <a:bodyPr>
            <a:normAutofit lnSpcReduction="10000"/>
          </a:bodyPr>
          <a:lstStyle/>
          <a:p>
            <a:pPr marL="0" indent="0">
              <a:buNone/>
            </a:pPr>
            <a:r>
              <a:rPr lang="en-US" dirty="0" smtClean="0"/>
              <a:t>B2B Selling is </a:t>
            </a:r>
            <a:r>
              <a:rPr lang="en-US" dirty="0"/>
              <a:t>a </a:t>
            </a:r>
            <a:r>
              <a:rPr lang="en-US" u="sng" dirty="0" smtClean="0"/>
              <a:t>________</a:t>
            </a:r>
            <a:r>
              <a:rPr lang="en-US" dirty="0" smtClean="0"/>
              <a:t> process</a:t>
            </a:r>
          </a:p>
          <a:p>
            <a:pPr lvl="1"/>
            <a:r>
              <a:rPr lang="en-US" dirty="0" smtClean="0"/>
              <a:t>understanding </a:t>
            </a:r>
            <a:r>
              <a:rPr lang="en-US" dirty="0"/>
              <a:t>the context and strategy of the company, </a:t>
            </a:r>
            <a:endParaRPr lang="en-US" dirty="0" smtClean="0"/>
          </a:p>
          <a:p>
            <a:pPr lvl="1"/>
            <a:r>
              <a:rPr lang="en-US" dirty="0" smtClean="0"/>
              <a:t>understanding </a:t>
            </a:r>
            <a:r>
              <a:rPr lang="en-US" dirty="0"/>
              <a:t>customers, </a:t>
            </a:r>
            <a:endParaRPr lang="en-US" dirty="0" smtClean="0"/>
          </a:p>
          <a:p>
            <a:pPr lvl="1"/>
            <a:r>
              <a:rPr lang="en-US" dirty="0" smtClean="0"/>
              <a:t>selecting </a:t>
            </a:r>
            <a:r>
              <a:rPr lang="en-US" dirty="0"/>
              <a:t>and communicating value, </a:t>
            </a:r>
            <a:endParaRPr lang="en-US" dirty="0" smtClean="0"/>
          </a:p>
          <a:p>
            <a:pPr lvl="1"/>
            <a:r>
              <a:rPr lang="en-US" dirty="0" smtClean="0"/>
              <a:t>dealing </a:t>
            </a:r>
            <a:r>
              <a:rPr lang="en-US" dirty="0"/>
              <a:t>with customer </a:t>
            </a:r>
            <a:r>
              <a:rPr lang="en-US" u="sng" dirty="0" smtClean="0"/>
              <a:t>__________</a:t>
            </a:r>
            <a:r>
              <a:rPr lang="en-US" dirty="0" smtClean="0"/>
              <a:t>, </a:t>
            </a:r>
            <a:r>
              <a:rPr lang="en-US" dirty="0"/>
              <a:t>and </a:t>
            </a:r>
            <a:endParaRPr lang="en-US" dirty="0" smtClean="0"/>
          </a:p>
          <a:p>
            <a:pPr lvl="1"/>
            <a:r>
              <a:rPr lang="en-US" dirty="0" smtClean="0"/>
              <a:t>staying </a:t>
            </a:r>
            <a:r>
              <a:rPr lang="en-US" dirty="0"/>
              <a:t>abreast of industry and competitive factors that affect the customer</a:t>
            </a:r>
            <a:r>
              <a:rPr lang="en-US" dirty="0" smtClean="0"/>
              <a:t>.</a:t>
            </a:r>
          </a:p>
          <a:p>
            <a:endParaRPr lang="en-US" dirty="0"/>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1600200"/>
            <a:ext cx="2426208" cy="3657600"/>
          </a:xfrm>
          <a:prstGeom prst="rect">
            <a:avLst/>
          </a:prstGeom>
        </p:spPr>
      </p:pic>
    </p:spTree>
    <p:extLst>
      <p:ext uri="{BB962C8B-B14F-4D97-AF65-F5344CB8AC3E}">
        <p14:creationId xmlns:p14="http://schemas.microsoft.com/office/powerpoint/2010/main" val="29100171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152400"/>
            <a:ext cx="5486400" cy="5973763"/>
          </a:xfrm>
        </p:spPr>
        <p:txBody>
          <a:bodyPr>
            <a:normAutofit fontScale="92500" lnSpcReduction="20000"/>
          </a:bodyPr>
          <a:lstStyle/>
          <a:p>
            <a:r>
              <a:rPr lang="en-US" dirty="0"/>
              <a:t>In different environments some parts of the sales process may take more time or may receive more attention than others. </a:t>
            </a:r>
          </a:p>
          <a:p>
            <a:r>
              <a:rPr lang="en-US" b="1" dirty="0">
                <a:solidFill>
                  <a:schemeClr val="bg2">
                    <a:lumMod val="50000"/>
                  </a:schemeClr>
                </a:solidFill>
              </a:rPr>
              <a:t>Sales is a </a:t>
            </a:r>
            <a:r>
              <a:rPr lang="en-US" b="1" u="sng" dirty="0" smtClean="0">
                <a:solidFill>
                  <a:schemeClr val="bg2">
                    <a:lumMod val="50000"/>
                  </a:schemeClr>
                </a:solidFill>
              </a:rPr>
              <a:t>_____________</a:t>
            </a:r>
            <a:r>
              <a:rPr lang="en-US" b="1" dirty="0" smtClean="0">
                <a:solidFill>
                  <a:schemeClr val="bg2">
                    <a:lumMod val="50000"/>
                  </a:schemeClr>
                </a:solidFill>
              </a:rPr>
              <a:t>. </a:t>
            </a:r>
            <a:endParaRPr lang="en-US" b="1" dirty="0">
              <a:solidFill>
                <a:schemeClr val="bg2">
                  <a:lumMod val="50000"/>
                </a:schemeClr>
              </a:solidFill>
            </a:endParaRPr>
          </a:p>
          <a:p>
            <a:r>
              <a:rPr lang="en-US" dirty="0"/>
              <a:t>Sales process varies depending on the level of the industry </a:t>
            </a:r>
          </a:p>
          <a:p>
            <a:r>
              <a:rPr lang="en-US" b="1" dirty="0">
                <a:solidFill>
                  <a:schemeClr val="bg2">
                    <a:lumMod val="50000"/>
                  </a:schemeClr>
                </a:solidFill>
              </a:rPr>
              <a:t>But the skills of questioning, </a:t>
            </a:r>
            <a:r>
              <a:rPr lang="en-US" b="1" u="sng" dirty="0" smtClean="0">
                <a:solidFill>
                  <a:schemeClr val="bg2">
                    <a:lumMod val="50000"/>
                  </a:schemeClr>
                </a:solidFill>
              </a:rPr>
              <a:t>_________</a:t>
            </a:r>
            <a:r>
              <a:rPr lang="en-US" b="1" dirty="0" smtClean="0">
                <a:solidFill>
                  <a:schemeClr val="bg2">
                    <a:lumMod val="50000"/>
                  </a:schemeClr>
                </a:solidFill>
              </a:rPr>
              <a:t> </a:t>
            </a:r>
            <a:r>
              <a:rPr lang="en-US" b="1" dirty="0">
                <a:solidFill>
                  <a:schemeClr val="bg2">
                    <a:lumMod val="50000"/>
                  </a:schemeClr>
                </a:solidFill>
              </a:rPr>
              <a:t>and solving problems for each customer are important in every type of selling</a:t>
            </a:r>
          </a:p>
          <a:p>
            <a:r>
              <a:rPr lang="en-US" dirty="0"/>
              <a:t>And are helpful even for those not considering sales careers</a:t>
            </a:r>
          </a:p>
          <a:p>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 y="1790700"/>
            <a:ext cx="28575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0579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What is Professional Selling?</a:t>
            </a:r>
            <a:endParaRPr lang="en-US" dirty="0"/>
          </a:p>
        </p:txBody>
      </p:sp>
      <p:sp>
        <p:nvSpPr>
          <p:cNvPr id="3" name="Content Placeholder 2"/>
          <p:cNvSpPr>
            <a:spLocks noGrp="1"/>
          </p:cNvSpPr>
          <p:nvPr>
            <p:ph idx="1"/>
          </p:nvPr>
        </p:nvSpPr>
        <p:spPr/>
        <p:txBody>
          <a:bodyPr/>
          <a:lstStyle/>
          <a:p>
            <a:endParaRPr lang="en-US" dirty="0" smtClean="0"/>
          </a:p>
        </p:txBody>
      </p:sp>
    </p:spTree>
    <p:extLst>
      <p:ext uri="{BB962C8B-B14F-4D97-AF65-F5344CB8AC3E}">
        <p14:creationId xmlns:p14="http://schemas.microsoft.com/office/powerpoint/2010/main" val="2490443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Professional Selling</a:t>
            </a:r>
            <a:endParaRPr lang="en-US" dirty="0"/>
          </a:p>
        </p:txBody>
      </p:sp>
      <p:sp>
        <p:nvSpPr>
          <p:cNvPr id="5" name="Content Placeholder 4"/>
          <p:cNvSpPr>
            <a:spLocks noGrp="1"/>
          </p:cNvSpPr>
          <p:nvPr>
            <p:ph idx="1"/>
          </p:nvPr>
        </p:nvSpPr>
        <p:spPr/>
        <p:txBody>
          <a:bodyPr/>
          <a:lstStyle/>
          <a:p>
            <a:r>
              <a:rPr lang="en-US" dirty="0" smtClean="0"/>
              <a:t>A career with freedom and </a:t>
            </a:r>
            <a:r>
              <a:rPr lang="en-US" u="sng" dirty="0" smtClean="0"/>
              <a:t>_________</a:t>
            </a:r>
            <a:r>
              <a:rPr lang="en-US" dirty="0" smtClean="0"/>
              <a:t>, </a:t>
            </a:r>
          </a:p>
          <a:p>
            <a:pPr marL="457200" lvl="1" indent="0">
              <a:buNone/>
            </a:pPr>
            <a:r>
              <a:rPr lang="en-US" dirty="0" smtClean="0"/>
              <a:t>where you help people accomplish their </a:t>
            </a:r>
            <a:r>
              <a:rPr lang="en-US" u="sng" dirty="0" smtClean="0"/>
              <a:t>_______</a:t>
            </a:r>
          </a:p>
          <a:p>
            <a:r>
              <a:rPr lang="en-US" dirty="0" smtClean="0"/>
              <a:t>A common beginning career positions</a:t>
            </a:r>
          </a:p>
          <a:p>
            <a:r>
              <a:rPr lang="en-US" dirty="0" smtClean="0"/>
              <a:t>A method for communicating</a:t>
            </a:r>
          </a:p>
          <a:p>
            <a:r>
              <a:rPr lang="en-US" dirty="0" smtClean="0"/>
              <a:t>The top line of </a:t>
            </a:r>
            <a:r>
              <a:rPr lang="en-US" u="sng" dirty="0" smtClean="0"/>
              <a:t>__________</a:t>
            </a:r>
            <a:r>
              <a:rPr lang="en-US" dirty="0" smtClean="0"/>
              <a:t> for a company</a:t>
            </a:r>
          </a:p>
          <a:p>
            <a:r>
              <a:rPr lang="en-US" dirty="0"/>
              <a:t>A</a:t>
            </a:r>
            <a:r>
              <a:rPr lang="en-US" dirty="0" smtClean="0"/>
              <a:t>n </a:t>
            </a:r>
            <a:r>
              <a:rPr lang="en-US" dirty="0"/>
              <a:t>expensive way to promote a </a:t>
            </a:r>
            <a:r>
              <a:rPr lang="en-US" dirty="0" smtClean="0"/>
              <a:t>product!</a:t>
            </a:r>
          </a:p>
          <a:p>
            <a:endParaRPr lang="en-US" dirty="0" smtClean="0"/>
          </a:p>
          <a:p>
            <a:endParaRPr lang="en-US" dirty="0"/>
          </a:p>
        </p:txBody>
      </p:sp>
    </p:spTree>
    <p:extLst>
      <p:ext uri="{BB962C8B-B14F-4D97-AF65-F5344CB8AC3E}">
        <p14:creationId xmlns:p14="http://schemas.microsoft.com/office/powerpoint/2010/main" val="19599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dirty="0" smtClean="0"/>
              <a:t>Overview of the Professional Selling Process</a:t>
            </a:r>
            <a:endParaRPr lang="en-US" dirty="0"/>
          </a:p>
        </p:txBody>
      </p:sp>
      <p:sp>
        <p:nvSpPr>
          <p:cNvPr id="3" name="Content Placeholder 2"/>
          <p:cNvSpPr>
            <a:spLocks noGrp="1"/>
          </p:cNvSpPr>
          <p:nvPr>
            <p:ph idx="1"/>
          </p:nvPr>
        </p:nvSpPr>
        <p:spPr/>
        <p:txBody>
          <a:bodyPr/>
          <a:lstStyle/>
          <a:p>
            <a:endParaRPr lang="en-US" dirty="0" smtClean="0"/>
          </a:p>
        </p:txBody>
      </p:sp>
    </p:spTree>
    <p:extLst>
      <p:ext uri="{BB962C8B-B14F-4D97-AF65-F5344CB8AC3E}">
        <p14:creationId xmlns:p14="http://schemas.microsoft.com/office/powerpoint/2010/main" val="30625261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Professional Selling Process</a:t>
            </a:r>
            <a:endParaRPr lang="en-US" dirty="0"/>
          </a:p>
        </p:txBody>
      </p:sp>
      <p:sp>
        <p:nvSpPr>
          <p:cNvPr id="5" name="Content Placeholder 4"/>
          <p:cNvSpPr>
            <a:spLocks noGrp="1"/>
          </p:cNvSpPr>
          <p:nvPr>
            <p:ph idx="1"/>
          </p:nvPr>
        </p:nvSpPr>
        <p:spPr/>
        <p:txBody>
          <a:bodyPr/>
          <a:lstStyle/>
          <a:p>
            <a:r>
              <a:rPr lang="en-US" dirty="0" smtClean="0"/>
              <a:t>Four stage</a:t>
            </a:r>
          </a:p>
          <a:p>
            <a:r>
              <a:rPr lang="en-US" dirty="0" smtClean="0"/>
              <a:t>Cyclical</a:t>
            </a:r>
          </a:p>
          <a:p>
            <a:r>
              <a:rPr lang="en-US" dirty="0" smtClean="0"/>
              <a:t>Process</a:t>
            </a:r>
          </a:p>
          <a:p>
            <a:r>
              <a:rPr lang="en-US" dirty="0" smtClean="0"/>
              <a:t>Takes place over time</a:t>
            </a:r>
            <a:endParaRPr lang="en-US" dirty="0"/>
          </a:p>
        </p:txBody>
      </p:sp>
      <p:grpSp>
        <p:nvGrpSpPr>
          <p:cNvPr id="6" name="Group 5"/>
          <p:cNvGrpSpPr/>
          <p:nvPr/>
        </p:nvGrpSpPr>
        <p:grpSpPr>
          <a:xfrm>
            <a:off x="5014028" y="2083617"/>
            <a:ext cx="4132986" cy="4072870"/>
            <a:chOff x="2648307" y="1534657"/>
            <a:chExt cx="3847386" cy="3788685"/>
          </a:xfrm>
        </p:grpSpPr>
        <p:grpSp>
          <p:nvGrpSpPr>
            <p:cNvPr id="7" name="Group 6"/>
            <p:cNvGrpSpPr/>
            <p:nvPr/>
          </p:nvGrpSpPr>
          <p:grpSpPr>
            <a:xfrm>
              <a:off x="4626712" y="1752849"/>
              <a:ext cx="1616278" cy="1616278"/>
              <a:chOff x="4055214" y="1365171"/>
              <a:chExt cx="1616278" cy="1616278"/>
            </a:xfrm>
          </p:grpSpPr>
          <p:sp>
            <p:nvSpPr>
              <p:cNvPr id="19" name="Pie 18"/>
              <p:cNvSpPr/>
              <p:nvPr/>
            </p:nvSpPr>
            <p:spPr>
              <a:xfrm rot="5400000">
                <a:off x="4055214" y="1365171"/>
                <a:ext cx="1616278" cy="1616278"/>
              </a:xfrm>
              <a:prstGeom prst="pieWedg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20" name="Pie 4"/>
              <p:cNvSpPr/>
              <p:nvPr/>
            </p:nvSpPr>
            <p:spPr>
              <a:xfrm>
                <a:off x="4055214" y="1838568"/>
                <a:ext cx="1142881" cy="11428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2000" kern="1200" dirty="0" smtClean="0">
                    <a:solidFill>
                      <a:sysClr val="window" lastClr="FFFFFF"/>
                    </a:solidFill>
                    <a:latin typeface="Calibri"/>
                    <a:ea typeface="+mn-ea"/>
                    <a:cs typeface="+mn-cs"/>
                  </a:rPr>
                  <a:t>Learn</a:t>
                </a:r>
                <a:endParaRPr lang="en-US" sz="2000" kern="1200" dirty="0">
                  <a:solidFill>
                    <a:sysClr val="window" lastClr="FFFFFF"/>
                  </a:solidFill>
                  <a:latin typeface="Calibri"/>
                  <a:ea typeface="+mn-ea"/>
                  <a:cs typeface="+mn-cs"/>
                </a:endParaRPr>
              </a:p>
            </p:txBody>
          </p:sp>
        </p:grpSp>
        <p:grpSp>
          <p:nvGrpSpPr>
            <p:cNvPr id="8" name="Group 7"/>
            <p:cNvGrpSpPr/>
            <p:nvPr/>
          </p:nvGrpSpPr>
          <p:grpSpPr>
            <a:xfrm>
              <a:off x="2861648" y="1765968"/>
              <a:ext cx="1616278" cy="1616278"/>
              <a:chOff x="2290150" y="1378290"/>
              <a:chExt cx="1616278" cy="1616278"/>
            </a:xfrm>
          </p:grpSpPr>
          <p:sp>
            <p:nvSpPr>
              <p:cNvPr id="17" name="Pie 16"/>
              <p:cNvSpPr/>
              <p:nvPr/>
            </p:nvSpPr>
            <p:spPr>
              <a:xfrm>
                <a:off x="2290150" y="1378290"/>
                <a:ext cx="1616278" cy="1616278"/>
              </a:xfrm>
              <a:prstGeom prst="pieWedg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18" name="Pie 6"/>
              <p:cNvSpPr/>
              <p:nvPr/>
            </p:nvSpPr>
            <p:spPr>
              <a:xfrm>
                <a:off x="2763547" y="1851687"/>
                <a:ext cx="1142881" cy="11428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2000" kern="1200" dirty="0" smtClean="0">
                    <a:solidFill>
                      <a:sysClr val="window" lastClr="FFFFFF"/>
                    </a:solidFill>
                    <a:latin typeface="Calibri"/>
                    <a:ea typeface="+mn-ea"/>
                    <a:cs typeface="+mn-cs"/>
                  </a:rPr>
                  <a:t>Prepare</a:t>
                </a:r>
                <a:endParaRPr lang="en-US" sz="2000" kern="1200" dirty="0">
                  <a:solidFill>
                    <a:sysClr val="window" lastClr="FFFFFF"/>
                  </a:solidFill>
                  <a:latin typeface="Calibri"/>
                  <a:ea typeface="+mn-ea"/>
                  <a:cs typeface="+mn-cs"/>
                </a:endParaRPr>
              </a:p>
            </p:txBody>
          </p:sp>
        </p:grpSp>
        <p:grpSp>
          <p:nvGrpSpPr>
            <p:cNvPr id="9" name="Group 8"/>
            <p:cNvGrpSpPr/>
            <p:nvPr/>
          </p:nvGrpSpPr>
          <p:grpSpPr>
            <a:xfrm>
              <a:off x="2861648" y="3504768"/>
              <a:ext cx="1616278" cy="1616278"/>
              <a:chOff x="2290150" y="3117090"/>
              <a:chExt cx="1616278" cy="1616278"/>
            </a:xfrm>
          </p:grpSpPr>
          <p:sp>
            <p:nvSpPr>
              <p:cNvPr id="15" name="Pie 14"/>
              <p:cNvSpPr/>
              <p:nvPr/>
            </p:nvSpPr>
            <p:spPr>
              <a:xfrm rot="16200000">
                <a:off x="2290150" y="3117090"/>
                <a:ext cx="1616278" cy="1616278"/>
              </a:xfrm>
              <a:prstGeom prst="pieWedg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16" name="Pie 8"/>
              <p:cNvSpPr/>
              <p:nvPr/>
            </p:nvSpPr>
            <p:spPr>
              <a:xfrm rot="21600000">
                <a:off x="2763547" y="3117090"/>
                <a:ext cx="1142881" cy="11428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2000" kern="1200" dirty="0" smtClean="0">
                    <a:solidFill>
                      <a:sysClr val="window" lastClr="FFFFFF"/>
                    </a:solidFill>
                    <a:latin typeface="Calibri"/>
                    <a:ea typeface="+mn-ea"/>
                    <a:cs typeface="+mn-cs"/>
                  </a:rPr>
                  <a:t>Evaluate</a:t>
                </a:r>
                <a:endParaRPr lang="en-US" sz="2000" kern="1200" dirty="0">
                  <a:solidFill>
                    <a:sysClr val="window" lastClr="FFFFFF"/>
                  </a:solidFill>
                  <a:latin typeface="Calibri"/>
                  <a:ea typeface="+mn-ea"/>
                  <a:cs typeface="+mn-cs"/>
                </a:endParaRPr>
              </a:p>
            </p:txBody>
          </p:sp>
        </p:grpSp>
        <p:grpSp>
          <p:nvGrpSpPr>
            <p:cNvPr id="10" name="Group 9"/>
            <p:cNvGrpSpPr/>
            <p:nvPr/>
          </p:nvGrpSpPr>
          <p:grpSpPr>
            <a:xfrm>
              <a:off x="4600447" y="3504768"/>
              <a:ext cx="1616278" cy="1616278"/>
              <a:chOff x="4028949" y="3117090"/>
              <a:chExt cx="1616278" cy="1616278"/>
            </a:xfrm>
          </p:grpSpPr>
          <p:sp>
            <p:nvSpPr>
              <p:cNvPr id="13" name="Pie 12"/>
              <p:cNvSpPr/>
              <p:nvPr/>
            </p:nvSpPr>
            <p:spPr>
              <a:xfrm rot="10800000">
                <a:off x="4028949" y="3117090"/>
                <a:ext cx="1616278" cy="1616278"/>
              </a:xfrm>
              <a:prstGeom prst="pieWedg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lt1"/>
              </a:fontRef>
            </p:style>
          </p:sp>
          <p:sp>
            <p:nvSpPr>
              <p:cNvPr id="14" name="Pie 10"/>
              <p:cNvSpPr/>
              <p:nvPr/>
            </p:nvSpPr>
            <p:spPr>
              <a:xfrm rot="21600000">
                <a:off x="4028949" y="3117090"/>
                <a:ext cx="1142881" cy="11428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2000" kern="1200" dirty="0" smtClean="0">
                    <a:solidFill>
                      <a:sysClr val="window" lastClr="FFFFFF"/>
                    </a:solidFill>
                    <a:latin typeface="Calibri"/>
                    <a:ea typeface="+mn-ea"/>
                    <a:cs typeface="+mn-cs"/>
                  </a:rPr>
                  <a:t>Communicate</a:t>
                </a:r>
                <a:endParaRPr lang="en-US" sz="2000" kern="1200" dirty="0">
                  <a:solidFill>
                    <a:sysClr val="window" lastClr="FFFFFF"/>
                  </a:solidFill>
                  <a:latin typeface="Calibri"/>
                  <a:ea typeface="+mn-ea"/>
                  <a:cs typeface="+mn-cs"/>
                </a:endParaRPr>
              </a:p>
            </p:txBody>
          </p:sp>
        </p:grpSp>
        <p:sp>
          <p:nvSpPr>
            <p:cNvPr id="11" name="Shape 10"/>
            <p:cNvSpPr/>
            <p:nvPr/>
          </p:nvSpPr>
          <p:spPr>
            <a:xfrm rot="16200000" flipH="1">
              <a:off x="2801271" y="1584117"/>
              <a:ext cx="3743881" cy="3644962"/>
            </a:xfrm>
            <a:prstGeom prst="leftCircularArrow">
              <a:avLst/>
            </a:prstGeom>
            <a:solidFill>
              <a:srgbClr val="9BBB59">
                <a:lumMod val="40000"/>
                <a:lumOff val="60000"/>
                <a:alpha val="50000"/>
              </a:srgbClr>
            </a:solidFill>
            <a:ln w="63500" cap="flat" cmpd="sng" algn="ctr">
              <a:no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12" name="Shape 11"/>
            <p:cNvSpPr/>
            <p:nvPr/>
          </p:nvSpPr>
          <p:spPr>
            <a:xfrm rot="5400000" flipH="1">
              <a:off x="2601620" y="1631702"/>
              <a:ext cx="3738327" cy="3644954"/>
            </a:xfrm>
            <a:prstGeom prst="leftCircularArrow">
              <a:avLst/>
            </a:prstGeom>
            <a:solidFill>
              <a:srgbClr val="9BBB59">
                <a:lumMod val="40000"/>
                <a:lumOff val="60000"/>
                <a:alpha val="50000"/>
              </a:srgbClr>
            </a:solidFill>
            <a:ln w="63500" cap="flat" cmpd="sng" algn="ctr">
              <a:no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sp>
      </p:grpSp>
    </p:spTree>
    <p:extLst>
      <p:ext uri="{BB962C8B-B14F-4D97-AF65-F5344CB8AC3E}">
        <p14:creationId xmlns:p14="http://schemas.microsoft.com/office/powerpoint/2010/main" val="3790597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8" name="Shape 7"/>
          <p:cNvSpPr/>
          <p:nvPr/>
        </p:nvSpPr>
        <p:spPr>
          <a:xfrm rot="16200000" flipH="1">
            <a:off x="1363961" y="63662"/>
            <a:ext cx="6776899" cy="6497177"/>
          </a:xfrm>
          <a:prstGeom prst="leftCircularArrow">
            <a:avLst/>
          </a:prstGeom>
          <a:solidFill>
            <a:schemeClr val="accent1">
              <a:alpha val="50000"/>
            </a:schemeClr>
          </a:solidFill>
          <a:ln w="63500" cap="flat" cmpd="sng" algn="ctr">
            <a:no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9" name="Shape 8"/>
          <p:cNvSpPr/>
          <p:nvPr/>
        </p:nvSpPr>
        <p:spPr>
          <a:xfrm rot="5400000" flipH="1">
            <a:off x="1008158" y="149797"/>
            <a:ext cx="6766846" cy="6497163"/>
          </a:xfrm>
          <a:prstGeom prst="leftCircularArrow">
            <a:avLst/>
          </a:prstGeom>
          <a:solidFill>
            <a:schemeClr val="accent1">
              <a:alpha val="50000"/>
            </a:schemeClr>
          </a:solidFill>
          <a:ln w="63500" cap="flat" cmpd="sng" algn="ctr">
            <a:no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sp>
      <p:pic>
        <p:nvPicPr>
          <p:cNvPr id="20" name="Content Placeholder 1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23" y="2392538"/>
            <a:ext cx="3013088" cy="2011680"/>
          </a:xfr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8653" y="2306411"/>
            <a:ext cx="3017520" cy="2011680"/>
          </a:xfrm>
          <a:prstGeom prst="rect">
            <a:avLst/>
          </a:prstGeom>
        </p:spPr>
      </p:pic>
      <p:sp>
        <p:nvSpPr>
          <p:cNvPr id="22" name="TextBox 21"/>
          <p:cNvSpPr txBox="1"/>
          <p:nvPr/>
        </p:nvSpPr>
        <p:spPr>
          <a:xfrm>
            <a:off x="6858000" y="5297269"/>
            <a:ext cx="1828800" cy="646331"/>
          </a:xfrm>
          <a:prstGeom prst="rect">
            <a:avLst/>
          </a:prstGeom>
          <a:noFill/>
        </p:spPr>
        <p:txBody>
          <a:bodyPr wrap="square" rtlCol="0">
            <a:spAutoFit/>
          </a:bodyPr>
          <a:lstStyle/>
          <a:p>
            <a:pPr algn="ctr"/>
            <a:r>
              <a:rPr lang="en-US" dirty="0" smtClean="0"/>
              <a:t>Customer Facing</a:t>
            </a:r>
            <a:endParaRPr lang="en-US" dirty="0"/>
          </a:p>
        </p:txBody>
      </p:sp>
      <p:sp>
        <p:nvSpPr>
          <p:cNvPr id="23" name="TextBox 22"/>
          <p:cNvSpPr txBox="1"/>
          <p:nvPr/>
        </p:nvSpPr>
        <p:spPr>
          <a:xfrm>
            <a:off x="237066" y="5271869"/>
            <a:ext cx="1828800" cy="646331"/>
          </a:xfrm>
          <a:prstGeom prst="rect">
            <a:avLst/>
          </a:prstGeom>
          <a:noFill/>
        </p:spPr>
        <p:txBody>
          <a:bodyPr wrap="square" rtlCol="0">
            <a:spAutoFit/>
          </a:bodyPr>
          <a:lstStyle/>
          <a:p>
            <a:pPr algn="ctr"/>
            <a:r>
              <a:rPr lang="en-US" dirty="0" smtClean="0"/>
              <a:t>Office </a:t>
            </a:r>
          </a:p>
          <a:p>
            <a:pPr algn="ctr"/>
            <a:r>
              <a:rPr lang="en-US" dirty="0" smtClean="0"/>
              <a:t>Work</a:t>
            </a:r>
            <a:endParaRPr lang="en-US" dirty="0"/>
          </a:p>
        </p:txBody>
      </p:sp>
    </p:spTree>
    <p:extLst>
      <p:ext uri="{BB962C8B-B14F-4D97-AF65-F5344CB8AC3E}">
        <p14:creationId xmlns:p14="http://schemas.microsoft.com/office/powerpoint/2010/main" val="1032447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015590" y="274638"/>
            <a:ext cx="4671210" cy="1143000"/>
          </a:xfrm>
        </p:spPr>
        <p:txBody>
          <a:bodyPr/>
          <a:lstStyle/>
          <a:p>
            <a:r>
              <a:rPr lang="en-US" dirty="0" smtClean="0"/>
              <a:t>Prepare</a:t>
            </a:r>
            <a:endParaRPr lang="en-US" dirty="0"/>
          </a:p>
        </p:txBody>
      </p:sp>
      <p:grpSp>
        <p:nvGrpSpPr>
          <p:cNvPr id="6" name="Group 5"/>
          <p:cNvGrpSpPr/>
          <p:nvPr/>
        </p:nvGrpSpPr>
        <p:grpSpPr>
          <a:xfrm>
            <a:off x="1219200" y="1360482"/>
            <a:ext cx="4114800" cy="3724993"/>
            <a:chOff x="-303090" y="-386243"/>
            <a:chExt cx="3889653" cy="2720966"/>
          </a:xfrm>
        </p:grpSpPr>
        <p:sp>
          <p:nvSpPr>
            <p:cNvPr id="7" name="Rounded Rectangle 6"/>
            <p:cNvSpPr/>
            <p:nvPr/>
          </p:nvSpPr>
          <p:spPr>
            <a:xfrm>
              <a:off x="-303090" y="-386243"/>
              <a:ext cx="3889653" cy="2720966"/>
            </a:xfrm>
            <a:prstGeom prst="roundRect">
              <a:avLst>
                <a:gd name="adj" fmla="val 10000"/>
              </a:avLst>
            </a:prstGeom>
            <a:solidFill>
              <a:sysClr val="window" lastClr="FFFFFF">
                <a:alpha val="90000"/>
                <a:hueOff val="0"/>
                <a:satOff val="0"/>
                <a:lumOff val="0"/>
                <a:alphaOff val="0"/>
              </a:sysClr>
            </a:solidFill>
            <a:ln w="25400" cap="flat" cmpd="sng" algn="ctr">
              <a:solidFill>
                <a:srgbClr val="9BBB59">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8" name="Rounded Rectangle 4"/>
            <p:cNvSpPr/>
            <p:nvPr/>
          </p:nvSpPr>
          <p:spPr>
            <a:xfrm>
              <a:off x="-243319" y="-326472"/>
              <a:ext cx="3829882" cy="192118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US" sz="2800" kern="1200" dirty="0" smtClean="0">
                  <a:solidFill>
                    <a:sysClr val="windowText" lastClr="000000">
                      <a:hueOff val="0"/>
                      <a:satOff val="0"/>
                      <a:lumOff val="0"/>
                      <a:alphaOff val="0"/>
                    </a:sysClr>
                  </a:solidFill>
                  <a:latin typeface="Calibri"/>
                  <a:ea typeface="+mn-ea"/>
                  <a:cs typeface="+mn-cs"/>
                </a:rPr>
                <a:t>Understand company marketing strategy and goals</a:t>
              </a:r>
              <a:endParaRPr lang="en-US" sz="2800" kern="1200" dirty="0">
                <a:solidFill>
                  <a:sysClr val="windowText" lastClr="000000">
                    <a:hueOff val="0"/>
                    <a:satOff val="0"/>
                    <a:lumOff val="0"/>
                    <a:alphaOff val="0"/>
                  </a:sysClr>
                </a:solidFill>
                <a:latin typeface="Calibri"/>
                <a:ea typeface="+mn-ea"/>
                <a:cs typeface="+mn-cs"/>
              </a:endParaRPr>
            </a:p>
            <a:p>
              <a:pPr marL="171450" lvl="1" indent="-171450" algn="l" defTabSz="800100">
                <a:lnSpc>
                  <a:spcPct val="90000"/>
                </a:lnSpc>
                <a:spcBef>
                  <a:spcPct val="0"/>
                </a:spcBef>
                <a:spcAft>
                  <a:spcPct val="15000"/>
                </a:spcAft>
                <a:buChar char="••"/>
              </a:pPr>
              <a:r>
                <a:rPr lang="en-US" sz="2800" kern="1200" dirty="0" smtClean="0">
                  <a:solidFill>
                    <a:sysClr val="windowText" lastClr="000000">
                      <a:hueOff val="0"/>
                      <a:satOff val="0"/>
                      <a:lumOff val="0"/>
                      <a:alphaOff val="0"/>
                    </a:sysClr>
                  </a:solidFill>
                  <a:latin typeface="Calibri"/>
                  <a:ea typeface="+mn-ea"/>
                  <a:cs typeface="+mn-cs"/>
                </a:rPr>
                <a:t>Use a </a:t>
              </a:r>
              <a:r>
                <a:rPr lang="en-US" sz="2800" u="sng" kern="1200" dirty="0" smtClean="0">
                  <a:solidFill>
                    <a:sysClr val="windowText" lastClr="000000">
                      <a:hueOff val="0"/>
                      <a:satOff val="0"/>
                      <a:lumOff val="0"/>
                      <a:alphaOff val="0"/>
                    </a:sysClr>
                  </a:solidFill>
                  <a:latin typeface="Calibri"/>
                  <a:ea typeface="+mn-ea"/>
                  <a:cs typeface="+mn-cs"/>
                </a:rPr>
                <a:t>________</a:t>
              </a:r>
              <a:r>
                <a:rPr lang="en-US" sz="2800" kern="1200" dirty="0" smtClean="0">
                  <a:solidFill>
                    <a:sysClr val="windowText" lastClr="000000">
                      <a:hueOff val="0"/>
                      <a:satOff val="0"/>
                      <a:lumOff val="0"/>
                      <a:alphaOff val="0"/>
                    </a:sysClr>
                  </a:solidFill>
                  <a:latin typeface="Calibri"/>
                  <a:ea typeface="+mn-ea"/>
                  <a:cs typeface="+mn-cs"/>
                </a:rPr>
                <a:t> approach to allocate resources</a:t>
              </a:r>
              <a:endParaRPr lang="en-US" sz="2800" kern="1200" dirty="0">
                <a:solidFill>
                  <a:sysClr val="windowText" lastClr="000000">
                    <a:hueOff val="0"/>
                    <a:satOff val="0"/>
                    <a:lumOff val="0"/>
                    <a:alphaOff val="0"/>
                  </a:sysClr>
                </a:solidFill>
                <a:latin typeface="Calibri"/>
                <a:ea typeface="+mn-ea"/>
                <a:cs typeface="+mn-cs"/>
              </a:endParaRPr>
            </a:p>
            <a:p>
              <a:pPr marL="171450" lvl="1" indent="-171450" algn="l" defTabSz="800100">
                <a:lnSpc>
                  <a:spcPct val="90000"/>
                </a:lnSpc>
                <a:spcBef>
                  <a:spcPct val="0"/>
                </a:spcBef>
                <a:spcAft>
                  <a:spcPct val="15000"/>
                </a:spcAft>
                <a:buChar char="••"/>
              </a:pPr>
              <a:r>
                <a:rPr lang="en-US" sz="2800" kern="1200" dirty="0">
                  <a:solidFill>
                    <a:sysClr val="windowText" lastClr="000000">
                      <a:hueOff val="0"/>
                      <a:satOff val="0"/>
                      <a:lumOff val="0"/>
                      <a:alphaOff val="0"/>
                    </a:sysClr>
                  </a:solidFill>
                  <a:latin typeface="Calibri"/>
                  <a:ea typeface="+mn-ea"/>
                  <a:cs typeface="+mn-cs"/>
                </a:rPr>
                <a:t>Assess and prioritize opportunities with prospects</a:t>
              </a:r>
            </a:p>
            <a:p>
              <a:pPr marL="114300" lvl="1" indent="-114300" algn="l" defTabSz="622300">
                <a:lnSpc>
                  <a:spcPct val="90000"/>
                </a:lnSpc>
                <a:spcBef>
                  <a:spcPct val="0"/>
                </a:spcBef>
                <a:spcAft>
                  <a:spcPct val="15000"/>
                </a:spcAft>
                <a:buChar char="••"/>
              </a:pPr>
              <a:endParaRPr lang="en-US" sz="1400" kern="1200" dirty="0">
                <a:solidFill>
                  <a:sysClr val="windowText" lastClr="000000">
                    <a:hueOff val="0"/>
                    <a:satOff val="0"/>
                    <a:lumOff val="0"/>
                    <a:alphaOff val="0"/>
                  </a:sysClr>
                </a:solidFill>
                <a:latin typeface="Calibri"/>
                <a:ea typeface="+mn-ea"/>
                <a:cs typeface="+mn-cs"/>
              </a:endParaRPr>
            </a:p>
          </p:txBody>
        </p:sp>
      </p:grpSp>
    </p:spTree>
    <p:extLst>
      <p:ext uri="{BB962C8B-B14F-4D97-AF65-F5344CB8AC3E}">
        <p14:creationId xmlns:p14="http://schemas.microsoft.com/office/powerpoint/2010/main" val="929645257"/>
      </p:ext>
    </p:extLst>
  </p:cSld>
  <p:clrMapOvr>
    <a:masterClrMapping/>
  </p:clrMapOvr>
  <p:timing>
    <p:tnLst>
      <p:par>
        <p:cTn id="1" dur="indefinite" restart="never" nodeType="tmRoot"/>
      </p:par>
    </p:tnLst>
  </p:timing>
</p:sld>
</file>

<file path=ppt/theme/theme1.xml><?xml version="1.0" encoding="utf-8"?>
<a:theme xmlns:a="http://schemas.openxmlformats.org/drawingml/2006/main" name="ProSelling">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ProSelling</Template>
  <TotalTime>1608</TotalTime>
  <Words>1252</Words>
  <Application>Microsoft Office PowerPoint</Application>
  <PresentationFormat>On-screen Show (4:3)</PresentationFormat>
  <Paragraphs>229</Paragraphs>
  <Slides>38</Slides>
  <Notes>37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Arial Narrow</vt:lpstr>
      <vt:lpstr>Book Antiqua</vt:lpstr>
      <vt:lpstr>Calibri</vt:lpstr>
      <vt:lpstr>Century Gothic</vt:lpstr>
      <vt:lpstr>Courier New</vt:lpstr>
      <vt:lpstr>Wingdings</vt:lpstr>
      <vt:lpstr>ProSelling</vt:lpstr>
      <vt:lpstr>Professional Selling</vt:lpstr>
      <vt:lpstr>Overview</vt:lpstr>
      <vt:lpstr>Words to Watch</vt:lpstr>
      <vt:lpstr>What is Professional Selling?</vt:lpstr>
      <vt:lpstr>Professional Selling</vt:lpstr>
      <vt:lpstr>Overview of the Professional Selling Process</vt:lpstr>
      <vt:lpstr>Professional Selling Process</vt:lpstr>
      <vt:lpstr>PowerPoint Presentation</vt:lpstr>
      <vt:lpstr>Prepare</vt:lpstr>
      <vt:lpstr>Learn</vt:lpstr>
      <vt:lpstr>Communicate</vt:lpstr>
      <vt:lpstr>Evaluate</vt:lpstr>
      <vt:lpstr>Different Forms of Selling</vt:lpstr>
      <vt:lpstr>PowerPoint Presentation</vt:lpstr>
      <vt:lpstr>Evolution of Selling </vt:lpstr>
      <vt:lpstr>Changing Expectations</vt:lpstr>
      <vt:lpstr>Changing Customers</vt:lpstr>
      <vt:lpstr>Changing Customers </vt:lpstr>
      <vt:lpstr>Evolution of Selling</vt:lpstr>
      <vt:lpstr>Different Types of Selling In The Modern Era</vt:lpstr>
      <vt:lpstr>Different Types of Selling  In The Modern Era </vt:lpstr>
      <vt:lpstr>Selling at Different Levels</vt:lpstr>
      <vt:lpstr>Industrial Channels</vt:lpstr>
      <vt:lpstr>Multi-Level Accounts</vt:lpstr>
      <vt:lpstr>Selling as a Profession</vt:lpstr>
      <vt:lpstr>Profession</vt:lpstr>
      <vt:lpstr>Sales Profession</vt:lpstr>
      <vt:lpstr>Competency</vt:lpstr>
      <vt:lpstr>Adding Value</vt:lpstr>
      <vt:lpstr>Sales People Add Value</vt:lpstr>
      <vt:lpstr>Value through Salespeople</vt:lpstr>
      <vt:lpstr>Why Become a Salesperson? </vt:lpstr>
      <vt:lpstr>Why Be a Salesperson?</vt:lpstr>
      <vt:lpstr>Selling Skills for Non-Selling People</vt:lpstr>
      <vt:lpstr>Selling Skills for Non-Sellers</vt:lpstr>
      <vt:lpstr>Summary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Professional Selling</dc:title>
  <dc:creator>Downey, Scott</dc:creator>
  <cp:lastModifiedBy>Alex Henderson</cp:lastModifiedBy>
  <cp:revision>27</cp:revision>
  <cp:lastPrinted>2011-07-18T18:24:08Z</cp:lastPrinted>
  <dcterms:created xsi:type="dcterms:W3CDTF">2011-08-03T13:12:13Z</dcterms:created>
  <dcterms:modified xsi:type="dcterms:W3CDTF">2016-05-04T23:22:37Z</dcterms:modified>
</cp:coreProperties>
</file>