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4"/>
  </p:notesMasterIdLst>
  <p:handoutMasterIdLst>
    <p:handoutMasterId r:id="rId35"/>
  </p:handoutMasterIdLst>
  <p:sldIdLst>
    <p:sldId id="339" r:id="rId2"/>
    <p:sldId id="256" r:id="rId3"/>
    <p:sldId id="257" r:id="rId4"/>
    <p:sldId id="287" r:id="rId5"/>
    <p:sldId id="268" r:id="rId6"/>
    <p:sldId id="344" r:id="rId7"/>
    <p:sldId id="357" r:id="rId8"/>
    <p:sldId id="375" r:id="rId9"/>
    <p:sldId id="358" r:id="rId10"/>
    <p:sldId id="269" r:id="rId11"/>
    <p:sldId id="345" r:id="rId12"/>
    <p:sldId id="374" r:id="rId13"/>
    <p:sldId id="371" r:id="rId14"/>
    <p:sldId id="376" r:id="rId15"/>
    <p:sldId id="373" r:id="rId16"/>
    <p:sldId id="372" r:id="rId17"/>
    <p:sldId id="337" r:id="rId18"/>
    <p:sldId id="359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9" r:id="rId27"/>
    <p:sldId id="377" r:id="rId28"/>
    <p:sldId id="355" r:id="rId29"/>
    <p:sldId id="356" r:id="rId30"/>
    <p:sldId id="370" r:id="rId31"/>
    <p:sldId id="284" r:id="rId32"/>
    <p:sldId id="323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6600"/>
    <a:srgbClr val="FF9933"/>
    <a:srgbClr val="009900"/>
    <a:srgbClr val="CC0000"/>
    <a:srgbClr val="CCECFF"/>
    <a:srgbClr val="FFDDF9"/>
    <a:srgbClr val="FFCCFF"/>
    <a:srgbClr val="D9FB9D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0639" autoAdjust="0"/>
  </p:normalViewPr>
  <p:slideViewPr>
    <p:cSldViewPr>
      <p:cViewPr varScale="1">
        <p:scale>
          <a:sx n="37" d="100"/>
          <a:sy n="37" d="100"/>
        </p:scale>
        <p:origin x="67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91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F5DC5-848A-45AD-AB2A-76951CD6D5D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F8958CA1-F75C-4A6E-B45F-D720658191D3}">
      <dgm:prSet phldrT="[Text]" custT="1"/>
      <dgm:spPr>
        <a:solidFill>
          <a:schemeClr val="accent6">
            <a:lumMod val="50000"/>
          </a:schemeClr>
        </a:solidFill>
      </dgm:spPr>
      <dgm:t>
        <a:bodyPr lIns="0" tIns="0" rIns="0" bIns="0"/>
        <a:lstStyle/>
        <a:p>
          <a:r>
            <a:rPr lang="en-US" sz="2000" b="1" dirty="0"/>
            <a:t>Analyze </a:t>
          </a:r>
          <a:r>
            <a:rPr lang="en-US" sz="2000" b="1" dirty="0" smtClean="0"/>
            <a:t>Territory</a:t>
          </a:r>
          <a:endParaRPr lang="en-US" sz="2000" b="1" dirty="0"/>
        </a:p>
      </dgm:t>
    </dgm:pt>
    <dgm:pt modelId="{FD3E59E6-B121-4A8C-82C9-44CBD2560801}" type="par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EF5B048B-D1F1-4091-A618-F6C743CACF10}" type="sib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A137FB04-F5EB-45FB-AD37-410F91FD349B}">
      <dgm:prSet phldrT="[Text]" custT="1"/>
      <dgm:spPr>
        <a:solidFill>
          <a:schemeClr val="accent3">
            <a:lumMod val="75000"/>
          </a:schemeClr>
        </a:solidFill>
      </dgm:spPr>
      <dgm:t>
        <a:bodyPr lIns="0" tIns="0" rIns="0" bIns="0"/>
        <a:lstStyle/>
        <a:p>
          <a:r>
            <a:rPr lang="en-US" sz="2000" b="1" dirty="0"/>
            <a:t>Prioritize Prospects</a:t>
          </a:r>
        </a:p>
      </dgm:t>
    </dgm:pt>
    <dgm:pt modelId="{CF31526D-EE86-4CF9-BAA6-8CA9E321935C}" type="par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1ECA2A8-2E6F-4390-8366-7CB957358AA4}" type="sib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9520413-F724-4E96-B19C-EF12DF3080F6}">
      <dgm:prSet phldrT="[Text]" custT="1"/>
      <dgm:spPr>
        <a:solidFill>
          <a:srgbClr val="FF9933"/>
        </a:solidFill>
      </dgm:spPr>
      <dgm:t>
        <a:bodyPr lIns="0" tIns="0" rIns="0" bIns="0"/>
        <a:lstStyle/>
        <a:p>
          <a:r>
            <a:rPr lang="en-US" sz="2000" b="1" dirty="0"/>
            <a:t>Develop </a:t>
          </a:r>
          <a:r>
            <a:rPr lang="en-US" sz="2000" b="1" dirty="0" smtClean="0"/>
            <a:t>Profiles</a:t>
          </a:r>
          <a:endParaRPr lang="en-US" sz="2000" b="1" dirty="0"/>
        </a:p>
      </dgm:t>
    </dgm:pt>
    <dgm:pt modelId="{FB5E2AB9-537C-46EF-B054-13E422C2E698}" type="par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F75157E3-0110-4575-96E5-7FAF12130388}" type="sib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2E68FD0D-99F6-48A7-9682-B114E296E6E1}">
      <dgm:prSet custT="1"/>
      <dgm:spPr>
        <a:solidFill>
          <a:srgbClr val="92D050"/>
        </a:solidFill>
      </dgm:spPr>
      <dgm:t>
        <a:bodyPr lIns="0" tIns="0" rIns="0" bIns="0"/>
        <a:lstStyle/>
        <a:p>
          <a:r>
            <a:rPr lang="en-US" sz="2000" b="1" dirty="0"/>
            <a:t>Confirm </a:t>
          </a:r>
          <a:r>
            <a:rPr lang="en-US" sz="2000" b="1" dirty="0" smtClean="0"/>
            <a:t>Goals</a:t>
          </a:r>
          <a:endParaRPr lang="en-US" sz="2000" b="1" dirty="0"/>
        </a:p>
      </dgm:t>
    </dgm:pt>
    <dgm:pt modelId="{2CA65313-A62E-431A-A74D-B2CD3DB1BF06}" type="par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516DD608-59D3-4CF1-9AAA-1D4C6FF59BF4}" type="sib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1A2B60A5-E4E5-4155-93AD-265C286DCB18}">
      <dgm:prSet custT="1"/>
      <dgm:spPr>
        <a:solidFill>
          <a:srgbClr val="7030A0"/>
        </a:solidFill>
      </dgm:spPr>
      <dgm:t>
        <a:bodyPr lIns="0" tIns="0" rIns="0" bIns="0"/>
        <a:lstStyle/>
        <a:p>
          <a:r>
            <a:rPr lang="en-US" sz="2000" b="1" dirty="0"/>
            <a:t>Choose </a:t>
          </a:r>
          <a:r>
            <a:rPr lang="en-US" sz="2000" b="1" dirty="0" smtClean="0"/>
            <a:t>Methods</a:t>
          </a:r>
          <a:endParaRPr lang="en-US" sz="2000" b="1" dirty="0"/>
        </a:p>
      </dgm:t>
    </dgm:pt>
    <dgm:pt modelId="{98BE9E95-4F87-4E92-95C0-A48BF4A68B88}" type="par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B912B315-069A-4A52-BE0A-60CF48541772}" type="sib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0A2F7194-FDD2-40FF-9400-C1B89FF545E5}" type="pres">
      <dgm:prSet presAssocID="{9D3F5DC5-848A-45AD-AB2A-76951CD6D5DE}" presName="Name0" presStyleCnt="0">
        <dgm:presLayoutVars>
          <dgm:dir/>
          <dgm:animLvl val="lvl"/>
          <dgm:resizeHandles val="exact"/>
        </dgm:presLayoutVars>
      </dgm:prSet>
      <dgm:spPr/>
    </dgm:pt>
    <dgm:pt modelId="{9F3F79F7-449C-43AF-90CF-81895B125C15}" type="pres">
      <dgm:prSet presAssocID="{F8958CA1-F75C-4A6E-B45F-D720658191D3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B657B-CA96-4F7B-ABC4-29A991984A97}" type="pres">
      <dgm:prSet presAssocID="{EF5B048B-D1F1-4091-A618-F6C743CACF10}" presName="parTxOnlySpace" presStyleCnt="0"/>
      <dgm:spPr/>
    </dgm:pt>
    <dgm:pt modelId="{B27DACB9-E6EF-43AE-8163-8822D6126FD8}" type="pres">
      <dgm:prSet presAssocID="{2E68FD0D-99F6-48A7-9682-B114E296E6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1CE76-5622-4ED6-AA1B-876A51FE508A}" type="pres">
      <dgm:prSet presAssocID="{516DD608-59D3-4CF1-9AAA-1D4C6FF59BF4}" presName="parTxOnlySpace" presStyleCnt="0"/>
      <dgm:spPr/>
    </dgm:pt>
    <dgm:pt modelId="{5A7C5E30-8F3E-41A3-AF66-1366D3D84642}" type="pres">
      <dgm:prSet presAssocID="{1A2B60A5-E4E5-4155-93AD-265C286DCB18}" presName="parTxOnly" presStyleLbl="node1" presStyleIdx="2" presStyleCnt="5" custScaleY="958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EB7B9-6940-4560-9B37-325AD8902D2C}" type="pres">
      <dgm:prSet presAssocID="{B912B315-069A-4A52-BE0A-60CF48541772}" presName="parTxOnlySpace" presStyleCnt="0"/>
      <dgm:spPr/>
    </dgm:pt>
    <dgm:pt modelId="{E6326750-FC74-4C61-B45E-5039A712EDE9}" type="pres">
      <dgm:prSet presAssocID="{A137FB04-F5EB-45FB-AD37-410F91FD34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0241C-BDB6-4570-8863-05F36D8EDE44}" type="pres">
      <dgm:prSet presAssocID="{A1ECA2A8-2E6F-4390-8366-7CB957358AA4}" presName="parTxOnlySpace" presStyleCnt="0"/>
      <dgm:spPr/>
    </dgm:pt>
    <dgm:pt modelId="{63B7C52D-50B9-4C26-BBC4-88427FD208C5}" type="pres">
      <dgm:prSet presAssocID="{A9520413-F724-4E96-B19C-EF12DF3080F6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36B4C6-769A-432D-89B1-0170ED96CDA7}" type="presOf" srcId="{1A2B60A5-E4E5-4155-93AD-265C286DCB18}" destId="{5A7C5E30-8F3E-41A3-AF66-1366D3D84642}" srcOrd="0" destOrd="0" presId="urn:microsoft.com/office/officeart/2005/8/layout/chevron1"/>
    <dgm:cxn modelId="{BB53079C-3C61-48DA-A7D7-8327AE074AD0}" type="presOf" srcId="{2E68FD0D-99F6-48A7-9682-B114E296E6E1}" destId="{B27DACB9-E6EF-43AE-8163-8822D6126FD8}" srcOrd="0" destOrd="0" presId="urn:microsoft.com/office/officeart/2005/8/layout/chevron1"/>
    <dgm:cxn modelId="{6D5998E9-9E95-4C5A-9590-EC714535E964}" type="presOf" srcId="{A137FB04-F5EB-45FB-AD37-410F91FD349B}" destId="{E6326750-FC74-4C61-B45E-5039A712EDE9}" srcOrd="0" destOrd="0" presId="urn:microsoft.com/office/officeart/2005/8/layout/chevron1"/>
    <dgm:cxn modelId="{11246CE2-3FA3-44FD-9DF2-2B4C54519805}" type="presOf" srcId="{A9520413-F724-4E96-B19C-EF12DF3080F6}" destId="{63B7C52D-50B9-4C26-BBC4-88427FD208C5}" srcOrd="0" destOrd="0" presId="urn:microsoft.com/office/officeart/2005/8/layout/chevron1"/>
    <dgm:cxn modelId="{C65772ED-0DA9-4233-9B53-374115070CED}" srcId="{9D3F5DC5-848A-45AD-AB2A-76951CD6D5DE}" destId="{2E68FD0D-99F6-48A7-9682-B114E296E6E1}" srcOrd="1" destOrd="0" parTransId="{2CA65313-A62E-431A-A74D-B2CD3DB1BF06}" sibTransId="{516DD608-59D3-4CF1-9AAA-1D4C6FF59BF4}"/>
    <dgm:cxn modelId="{EBB304A5-B571-4739-B3FE-86DB861E1F14}" type="presOf" srcId="{F8958CA1-F75C-4A6E-B45F-D720658191D3}" destId="{9F3F79F7-449C-43AF-90CF-81895B125C15}" srcOrd="0" destOrd="0" presId="urn:microsoft.com/office/officeart/2005/8/layout/chevron1"/>
    <dgm:cxn modelId="{E6CD8648-E5A0-41BE-A437-28EAD21B39F9}" srcId="{9D3F5DC5-848A-45AD-AB2A-76951CD6D5DE}" destId="{1A2B60A5-E4E5-4155-93AD-265C286DCB18}" srcOrd="2" destOrd="0" parTransId="{98BE9E95-4F87-4E92-95C0-A48BF4A68B88}" sibTransId="{B912B315-069A-4A52-BE0A-60CF48541772}"/>
    <dgm:cxn modelId="{143B2474-1E7B-4CC6-B195-54D84AF1A532}" srcId="{9D3F5DC5-848A-45AD-AB2A-76951CD6D5DE}" destId="{F8958CA1-F75C-4A6E-B45F-D720658191D3}" srcOrd="0" destOrd="0" parTransId="{FD3E59E6-B121-4A8C-82C9-44CBD2560801}" sibTransId="{EF5B048B-D1F1-4091-A618-F6C743CACF10}"/>
    <dgm:cxn modelId="{0B098664-D050-4EF3-B3A3-83A7F7273939}" srcId="{9D3F5DC5-848A-45AD-AB2A-76951CD6D5DE}" destId="{A137FB04-F5EB-45FB-AD37-410F91FD349B}" srcOrd="3" destOrd="0" parTransId="{CF31526D-EE86-4CF9-BAA6-8CA9E321935C}" sibTransId="{A1ECA2A8-2E6F-4390-8366-7CB957358AA4}"/>
    <dgm:cxn modelId="{013E21FD-2FE8-459C-9CE1-1ED89166A4CC}" type="presOf" srcId="{9D3F5DC5-848A-45AD-AB2A-76951CD6D5DE}" destId="{0A2F7194-FDD2-40FF-9400-C1B89FF545E5}" srcOrd="0" destOrd="0" presId="urn:microsoft.com/office/officeart/2005/8/layout/chevron1"/>
    <dgm:cxn modelId="{9FE4B118-1F9A-43CC-973A-0797879710AC}" srcId="{9D3F5DC5-848A-45AD-AB2A-76951CD6D5DE}" destId="{A9520413-F724-4E96-B19C-EF12DF3080F6}" srcOrd="4" destOrd="0" parTransId="{FB5E2AB9-537C-46EF-B054-13E422C2E698}" sibTransId="{F75157E3-0110-4575-96E5-7FAF12130388}"/>
    <dgm:cxn modelId="{6501ED79-63FF-42F4-A654-CEFBFBEA3506}" type="presParOf" srcId="{0A2F7194-FDD2-40FF-9400-C1B89FF545E5}" destId="{9F3F79F7-449C-43AF-90CF-81895B125C15}" srcOrd="0" destOrd="0" presId="urn:microsoft.com/office/officeart/2005/8/layout/chevron1"/>
    <dgm:cxn modelId="{759069C8-42D4-4655-9EB0-666D41965C49}" type="presParOf" srcId="{0A2F7194-FDD2-40FF-9400-C1B89FF545E5}" destId="{76AB657B-CA96-4F7B-ABC4-29A991984A97}" srcOrd="1" destOrd="0" presId="urn:microsoft.com/office/officeart/2005/8/layout/chevron1"/>
    <dgm:cxn modelId="{4583F1C8-D326-4308-A9C1-3410953B066E}" type="presParOf" srcId="{0A2F7194-FDD2-40FF-9400-C1B89FF545E5}" destId="{B27DACB9-E6EF-43AE-8163-8822D6126FD8}" srcOrd="2" destOrd="0" presId="urn:microsoft.com/office/officeart/2005/8/layout/chevron1"/>
    <dgm:cxn modelId="{3D31A0B4-D2B6-481E-90F3-8F0F20294007}" type="presParOf" srcId="{0A2F7194-FDD2-40FF-9400-C1B89FF545E5}" destId="{E661CE76-5622-4ED6-AA1B-876A51FE508A}" srcOrd="3" destOrd="0" presId="urn:microsoft.com/office/officeart/2005/8/layout/chevron1"/>
    <dgm:cxn modelId="{EC382287-FCE9-4629-B509-079CD1A6B580}" type="presParOf" srcId="{0A2F7194-FDD2-40FF-9400-C1B89FF545E5}" destId="{5A7C5E30-8F3E-41A3-AF66-1366D3D84642}" srcOrd="4" destOrd="0" presId="urn:microsoft.com/office/officeart/2005/8/layout/chevron1"/>
    <dgm:cxn modelId="{E1009066-4EDE-487F-AED3-55BCAA580A8D}" type="presParOf" srcId="{0A2F7194-FDD2-40FF-9400-C1B89FF545E5}" destId="{5A4EB7B9-6940-4560-9B37-325AD8902D2C}" srcOrd="5" destOrd="0" presId="urn:microsoft.com/office/officeart/2005/8/layout/chevron1"/>
    <dgm:cxn modelId="{2A2CFB45-5CF4-4740-BFDF-0C37AD692739}" type="presParOf" srcId="{0A2F7194-FDD2-40FF-9400-C1B89FF545E5}" destId="{E6326750-FC74-4C61-B45E-5039A712EDE9}" srcOrd="6" destOrd="0" presId="urn:microsoft.com/office/officeart/2005/8/layout/chevron1"/>
    <dgm:cxn modelId="{2345BA70-389A-406A-A919-2A4A056C7A98}" type="presParOf" srcId="{0A2F7194-FDD2-40FF-9400-C1B89FF545E5}" destId="{D8B0241C-BDB6-4570-8863-05F36D8EDE44}" srcOrd="7" destOrd="0" presId="urn:microsoft.com/office/officeart/2005/8/layout/chevron1"/>
    <dgm:cxn modelId="{B9770277-CC4D-4AE7-A2DB-5CAEC62B9086}" type="presParOf" srcId="{0A2F7194-FDD2-40FF-9400-C1B89FF545E5}" destId="{63B7C52D-50B9-4C26-BBC4-88427FD208C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3F5DC5-848A-45AD-AB2A-76951CD6D5D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F8958CA1-F75C-4A6E-B45F-D720658191D3}">
      <dgm:prSet phldrT="[Text]" custT="1"/>
      <dgm:spPr>
        <a:solidFill>
          <a:schemeClr val="accent6">
            <a:lumMod val="50000"/>
          </a:schemeClr>
        </a:solidFill>
      </dgm:spPr>
      <dgm:t>
        <a:bodyPr lIns="0" tIns="0" rIns="0" bIns="0"/>
        <a:lstStyle/>
        <a:p>
          <a:r>
            <a:rPr lang="en-US" sz="2000" b="1" dirty="0"/>
            <a:t>Analyze </a:t>
          </a:r>
          <a:r>
            <a:rPr lang="en-US" sz="2000" b="1" dirty="0" smtClean="0"/>
            <a:t>Territory</a:t>
          </a:r>
          <a:endParaRPr lang="en-US" sz="2000" b="1" dirty="0"/>
        </a:p>
      </dgm:t>
    </dgm:pt>
    <dgm:pt modelId="{FD3E59E6-B121-4A8C-82C9-44CBD2560801}" type="par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EF5B048B-D1F1-4091-A618-F6C743CACF10}" type="sib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A137FB04-F5EB-45FB-AD37-410F91FD349B}">
      <dgm:prSet phldrT="[Text]" custT="1"/>
      <dgm:spPr>
        <a:solidFill>
          <a:schemeClr val="accent3">
            <a:lumMod val="75000"/>
          </a:schemeClr>
        </a:solidFill>
      </dgm:spPr>
      <dgm:t>
        <a:bodyPr lIns="0" tIns="0" rIns="0" bIns="0"/>
        <a:lstStyle/>
        <a:p>
          <a:r>
            <a:rPr lang="en-US" sz="2000" b="1" dirty="0"/>
            <a:t>Prioritize Prospects</a:t>
          </a:r>
        </a:p>
      </dgm:t>
    </dgm:pt>
    <dgm:pt modelId="{CF31526D-EE86-4CF9-BAA6-8CA9E321935C}" type="par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1ECA2A8-2E6F-4390-8366-7CB957358AA4}" type="sib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9520413-F724-4E96-B19C-EF12DF3080F6}">
      <dgm:prSet phldrT="[Text]" custT="1"/>
      <dgm:spPr>
        <a:solidFill>
          <a:srgbClr val="FF9933"/>
        </a:solidFill>
      </dgm:spPr>
      <dgm:t>
        <a:bodyPr lIns="0" tIns="0" rIns="0" bIns="0"/>
        <a:lstStyle/>
        <a:p>
          <a:r>
            <a:rPr lang="en-US" sz="2000" b="1" dirty="0"/>
            <a:t>Develop </a:t>
          </a:r>
          <a:r>
            <a:rPr lang="en-US" sz="2000" b="1" dirty="0" smtClean="0"/>
            <a:t>Profiles</a:t>
          </a:r>
          <a:endParaRPr lang="en-US" sz="2000" b="1" dirty="0"/>
        </a:p>
      </dgm:t>
    </dgm:pt>
    <dgm:pt modelId="{FB5E2AB9-537C-46EF-B054-13E422C2E698}" type="par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F75157E3-0110-4575-96E5-7FAF12130388}" type="sib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2E68FD0D-99F6-48A7-9682-B114E296E6E1}">
      <dgm:prSet custT="1"/>
      <dgm:spPr>
        <a:solidFill>
          <a:srgbClr val="92D050"/>
        </a:solidFill>
      </dgm:spPr>
      <dgm:t>
        <a:bodyPr lIns="0" tIns="0" rIns="0" bIns="0"/>
        <a:lstStyle/>
        <a:p>
          <a:r>
            <a:rPr lang="en-US" sz="2000" b="1" dirty="0"/>
            <a:t>Confirm </a:t>
          </a:r>
          <a:r>
            <a:rPr lang="en-US" sz="2000" b="1" dirty="0" smtClean="0"/>
            <a:t>Goals</a:t>
          </a:r>
          <a:endParaRPr lang="en-US" sz="2000" b="1" dirty="0"/>
        </a:p>
      </dgm:t>
    </dgm:pt>
    <dgm:pt modelId="{2CA65313-A62E-431A-A74D-B2CD3DB1BF06}" type="par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516DD608-59D3-4CF1-9AAA-1D4C6FF59BF4}" type="sib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1A2B60A5-E4E5-4155-93AD-265C286DCB18}">
      <dgm:prSet custT="1"/>
      <dgm:spPr>
        <a:solidFill>
          <a:srgbClr val="7030A0"/>
        </a:solidFill>
      </dgm:spPr>
      <dgm:t>
        <a:bodyPr lIns="0" tIns="0" rIns="0" bIns="0"/>
        <a:lstStyle/>
        <a:p>
          <a:r>
            <a:rPr lang="en-US" sz="2000" b="1" dirty="0"/>
            <a:t>Choose </a:t>
          </a:r>
          <a:r>
            <a:rPr lang="en-US" sz="2000" b="1" dirty="0" smtClean="0"/>
            <a:t>Methods</a:t>
          </a:r>
          <a:endParaRPr lang="en-US" sz="2000" b="1" dirty="0"/>
        </a:p>
      </dgm:t>
    </dgm:pt>
    <dgm:pt modelId="{98BE9E95-4F87-4E92-95C0-A48BF4A68B88}" type="par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B912B315-069A-4A52-BE0A-60CF48541772}" type="sib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0A2F7194-FDD2-40FF-9400-C1B89FF545E5}" type="pres">
      <dgm:prSet presAssocID="{9D3F5DC5-848A-45AD-AB2A-76951CD6D5DE}" presName="Name0" presStyleCnt="0">
        <dgm:presLayoutVars>
          <dgm:dir/>
          <dgm:animLvl val="lvl"/>
          <dgm:resizeHandles val="exact"/>
        </dgm:presLayoutVars>
      </dgm:prSet>
      <dgm:spPr/>
    </dgm:pt>
    <dgm:pt modelId="{9F3F79F7-449C-43AF-90CF-81895B125C15}" type="pres">
      <dgm:prSet presAssocID="{F8958CA1-F75C-4A6E-B45F-D720658191D3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B657B-CA96-4F7B-ABC4-29A991984A97}" type="pres">
      <dgm:prSet presAssocID="{EF5B048B-D1F1-4091-A618-F6C743CACF10}" presName="parTxOnlySpace" presStyleCnt="0"/>
      <dgm:spPr/>
    </dgm:pt>
    <dgm:pt modelId="{B27DACB9-E6EF-43AE-8163-8822D6126FD8}" type="pres">
      <dgm:prSet presAssocID="{2E68FD0D-99F6-48A7-9682-B114E296E6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1CE76-5622-4ED6-AA1B-876A51FE508A}" type="pres">
      <dgm:prSet presAssocID="{516DD608-59D3-4CF1-9AAA-1D4C6FF59BF4}" presName="parTxOnlySpace" presStyleCnt="0"/>
      <dgm:spPr/>
    </dgm:pt>
    <dgm:pt modelId="{5A7C5E30-8F3E-41A3-AF66-1366D3D84642}" type="pres">
      <dgm:prSet presAssocID="{1A2B60A5-E4E5-4155-93AD-265C286DCB18}" presName="parTxOnly" presStyleLbl="node1" presStyleIdx="2" presStyleCnt="5" custScaleY="958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EB7B9-6940-4560-9B37-325AD8902D2C}" type="pres">
      <dgm:prSet presAssocID="{B912B315-069A-4A52-BE0A-60CF48541772}" presName="parTxOnlySpace" presStyleCnt="0"/>
      <dgm:spPr/>
    </dgm:pt>
    <dgm:pt modelId="{E6326750-FC74-4C61-B45E-5039A712EDE9}" type="pres">
      <dgm:prSet presAssocID="{A137FB04-F5EB-45FB-AD37-410F91FD34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0241C-BDB6-4570-8863-05F36D8EDE44}" type="pres">
      <dgm:prSet presAssocID="{A1ECA2A8-2E6F-4390-8366-7CB957358AA4}" presName="parTxOnlySpace" presStyleCnt="0"/>
      <dgm:spPr/>
    </dgm:pt>
    <dgm:pt modelId="{63B7C52D-50B9-4C26-BBC4-88427FD208C5}" type="pres">
      <dgm:prSet presAssocID="{A9520413-F724-4E96-B19C-EF12DF3080F6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2F97A2-6A29-43EE-9C70-514590744CEC}" type="presOf" srcId="{1A2B60A5-E4E5-4155-93AD-265C286DCB18}" destId="{5A7C5E30-8F3E-41A3-AF66-1366D3D84642}" srcOrd="0" destOrd="0" presId="urn:microsoft.com/office/officeart/2005/8/layout/chevron1"/>
    <dgm:cxn modelId="{645F81D7-2C50-442F-B84B-A1A550A8A93E}" type="presOf" srcId="{2E68FD0D-99F6-48A7-9682-B114E296E6E1}" destId="{B27DACB9-E6EF-43AE-8163-8822D6126FD8}" srcOrd="0" destOrd="0" presId="urn:microsoft.com/office/officeart/2005/8/layout/chevron1"/>
    <dgm:cxn modelId="{F41C9124-0DB9-40D6-B704-5EFBA46E722F}" type="presOf" srcId="{9D3F5DC5-848A-45AD-AB2A-76951CD6D5DE}" destId="{0A2F7194-FDD2-40FF-9400-C1B89FF545E5}" srcOrd="0" destOrd="0" presId="urn:microsoft.com/office/officeart/2005/8/layout/chevron1"/>
    <dgm:cxn modelId="{C65772ED-0DA9-4233-9B53-374115070CED}" srcId="{9D3F5DC5-848A-45AD-AB2A-76951CD6D5DE}" destId="{2E68FD0D-99F6-48A7-9682-B114E296E6E1}" srcOrd="1" destOrd="0" parTransId="{2CA65313-A62E-431A-A74D-B2CD3DB1BF06}" sibTransId="{516DD608-59D3-4CF1-9AAA-1D4C6FF59BF4}"/>
    <dgm:cxn modelId="{60C2C012-CCFF-4EA2-A0F8-A9F47E294C32}" type="presOf" srcId="{A137FB04-F5EB-45FB-AD37-410F91FD349B}" destId="{E6326750-FC74-4C61-B45E-5039A712EDE9}" srcOrd="0" destOrd="0" presId="urn:microsoft.com/office/officeart/2005/8/layout/chevron1"/>
    <dgm:cxn modelId="{E6CD8648-E5A0-41BE-A437-28EAD21B39F9}" srcId="{9D3F5DC5-848A-45AD-AB2A-76951CD6D5DE}" destId="{1A2B60A5-E4E5-4155-93AD-265C286DCB18}" srcOrd="2" destOrd="0" parTransId="{98BE9E95-4F87-4E92-95C0-A48BF4A68B88}" sibTransId="{B912B315-069A-4A52-BE0A-60CF48541772}"/>
    <dgm:cxn modelId="{143B2474-1E7B-4CC6-B195-54D84AF1A532}" srcId="{9D3F5DC5-848A-45AD-AB2A-76951CD6D5DE}" destId="{F8958CA1-F75C-4A6E-B45F-D720658191D3}" srcOrd="0" destOrd="0" parTransId="{FD3E59E6-B121-4A8C-82C9-44CBD2560801}" sibTransId="{EF5B048B-D1F1-4091-A618-F6C743CACF10}"/>
    <dgm:cxn modelId="{0B098664-D050-4EF3-B3A3-83A7F7273939}" srcId="{9D3F5DC5-848A-45AD-AB2A-76951CD6D5DE}" destId="{A137FB04-F5EB-45FB-AD37-410F91FD349B}" srcOrd="3" destOrd="0" parTransId="{CF31526D-EE86-4CF9-BAA6-8CA9E321935C}" sibTransId="{A1ECA2A8-2E6F-4390-8366-7CB957358AA4}"/>
    <dgm:cxn modelId="{ECCCA9A0-9618-43ED-A795-347E008FC7AD}" type="presOf" srcId="{A9520413-F724-4E96-B19C-EF12DF3080F6}" destId="{63B7C52D-50B9-4C26-BBC4-88427FD208C5}" srcOrd="0" destOrd="0" presId="urn:microsoft.com/office/officeart/2005/8/layout/chevron1"/>
    <dgm:cxn modelId="{0209C13F-B4CE-49AF-8EF9-921D183C2CD3}" type="presOf" srcId="{F8958CA1-F75C-4A6E-B45F-D720658191D3}" destId="{9F3F79F7-449C-43AF-90CF-81895B125C15}" srcOrd="0" destOrd="0" presId="urn:microsoft.com/office/officeart/2005/8/layout/chevron1"/>
    <dgm:cxn modelId="{9FE4B118-1F9A-43CC-973A-0797879710AC}" srcId="{9D3F5DC5-848A-45AD-AB2A-76951CD6D5DE}" destId="{A9520413-F724-4E96-B19C-EF12DF3080F6}" srcOrd="4" destOrd="0" parTransId="{FB5E2AB9-537C-46EF-B054-13E422C2E698}" sibTransId="{F75157E3-0110-4575-96E5-7FAF12130388}"/>
    <dgm:cxn modelId="{149E491C-DF8A-4C68-B35C-05BF93280335}" type="presParOf" srcId="{0A2F7194-FDD2-40FF-9400-C1B89FF545E5}" destId="{9F3F79F7-449C-43AF-90CF-81895B125C15}" srcOrd="0" destOrd="0" presId="urn:microsoft.com/office/officeart/2005/8/layout/chevron1"/>
    <dgm:cxn modelId="{54CFE537-1D40-4492-9AD9-1D43C32D01F8}" type="presParOf" srcId="{0A2F7194-FDD2-40FF-9400-C1B89FF545E5}" destId="{76AB657B-CA96-4F7B-ABC4-29A991984A97}" srcOrd="1" destOrd="0" presId="urn:microsoft.com/office/officeart/2005/8/layout/chevron1"/>
    <dgm:cxn modelId="{A942C656-9BF4-4060-B671-E462C1ECD3EE}" type="presParOf" srcId="{0A2F7194-FDD2-40FF-9400-C1B89FF545E5}" destId="{B27DACB9-E6EF-43AE-8163-8822D6126FD8}" srcOrd="2" destOrd="0" presId="urn:microsoft.com/office/officeart/2005/8/layout/chevron1"/>
    <dgm:cxn modelId="{2E297328-7309-4E8C-B058-6CC7CB1DDEE8}" type="presParOf" srcId="{0A2F7194-FDD2-40FF-9400-C1B89FF545E5}" destId="{E661CE76-5622-4ED6-AA1B-876A51FE508A}" srcOrd="3" destOrd="0" presId="urn:microsoft.com/office/officeart/2005/8/layout/chevron1"/>
    <dgm:cxn modelId="{31BD0190-FBBD-4D55-BA6A-BD5E60C33FEC}" type="presParOf" srcId="{0A2F7194-FDD2-40FF-9400-C1B89FF545E5}" destId="{5A7C5E30-8F3E-41A3-AF66-1366D3D84642}" srcOrd="4" destOrd="0" presId="urn:microsoft.com/office/officeart/2005/8/layout/chevron1"/>
    <dgm:cxn modelId="{351F52AF-19E2-4846-A924-0908C33E80EB}" type="presParOf" srcId="{0A2F7194-FDD2-40FF-9400-C1B89FF545E5}" destId="{5A4EB7B9-6940-4560-9B37-325AD8902D2C}" srcOrd="5" destOrd="0" presId="urn:microsoft.com/office/officeart/2005/8/layout/chevron1"/>
    <dgm:cxn modelId="{438A723C-790A-4A18-A8A3-B3D9323BDCA3}" type="presParOf" srcId="{0A2F7194-FDD2-40FF-9400-C1B89FF545E5}" destId="{E6326750-FC74-4C61-B45E-5039A712EDE9}" srcOrd="6" destOrd="0" presId="urn:microsoft.com/office/officeart/2005/8/layout/chevron1"/>
    <dgm:cxn modelId="{53C3AC35-2F3D-4F7F-A0BA-316DDB26A726}" type="presParOf" srcId="{0A2F7194-FDD2-40FF-9400-C1B89FF545E5}" destId="{D8B0241C-BDB6-4570-8863-05F36D8EDE44}" srcOrd="7" destOrd="0" presId="urn:microsoft.com/office/officeart/2005/8/layout/chevron1"/>
    <dgm:cxn modelId="{2316E7A3-9D2D-4283-82B0-B30EB16DC6B8}" type="presParOf" srcId="{0A2F7194-FDD2-40FF-9400-C1B89FF545E5}" destId="{63B7C52D-50B9-4C26-BBC4-88427FD208C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3F5DC5-848A-45AD-AB2A-76951CD6D5D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F8958CA1-F75C-4A6E-B45F-D720658191D3}">
      <dgm:prSet phldrT="[Text]" custT="1"/>
      <dgm:spPr>
        <a:solidFill>
          <a:schemeClr val="accent6">
            <a:lumMod val="50000"/>
          </a:schemeClr>
        </a:solidFill>
      </dgm:spPr>
      <dgm:t>
        <a:bodyPr lIns="0" tIns="0" rIns="0" bIns="0"/>
        <a:lstStyle/>
        <a:p>
          <a:r>
            <a:rPr lang="en-US" sz="2000" b="1" dirty="0"/>
            <a:t>Analyze </a:t>
          </a:r>
          <a:r>
            <a:rPr lang="en-US" sz="2000" b="1" dirty="0" smtClean="0"/>
            <a:t>Territory</a:t>
          </a:r>
          <a:endParaRPr lang="en-US" sz="2000" b="1" dirty="0"/>
        </a:p>
      </dgm:t>
    </dgm:pt>
    <dgm:pt modelId="{FD3E59E6-B121-4A8C-82C9-44CBD2560801}" type="par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EF5B048B-D1F1-4091-A618-F6C743CACF10}" type="sib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A137FB04-F5EB-45FB-AD37-410F91FD349B}">
      <dgm:prSet phldrT="[Text]" custT="1"/>
      <dgm:spPr>
        <a:solidFill>
          <a:schemeClr val="accent3">
            <a:lumMod val="75000"/>
          </a:schemeClr>
        </a:solidFill>
      </dgm:spPr>
      <dgm:t>
        <a:bodyPr lIns="0" tIns="0" rIns="0" bIns="0"/>
        <a:lstStyle/>
        <a:p>
          <a:r>
            <a:rPr lang="en-US" sz="2000" b="1" dirty="0"/>
            <a:t>Prioritize Prospects</a:t>
          </a:r>
        </a:p>
      </dgm:t>
    </dgm:pt>
    <dgm:pt modelId="{CF31526D-EE86-4CF9-BAA6-8CA9E321935C}" type="par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1ECA2A8-2E6F-4390-8366-7CB957358AA4}" type="sib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9520413-F724-4E96-B19C-EF12DF3080F6}">
      <dgm:prSet phldrT="[Text]" custT="1"/>
      <dgm:spPr>
        <a:solidFill>
          <a:srgbClr val="FF9933"/>
        </a:solidFill>
      </dgm:spPr>
      <dgm:t>
        <a:bodyPr lIns="0" tIns="0" rIns="0" bIns="0"/>
        <a:lstStyle/>
        <a:p>
          <a:r>
            <a:rPr lang="en-US" sz="2000" b="1" dirty="0"/>
            <a:t>Develop </a:t>
          </a:r>
          <a:r>
            <a:rPr lang="en-US" sz="2000" b="1" dirty="0" smtClean="0"/>
            <a:t>Profiles</a:t>
          </a:r>
          <a:endParaRPr lang="en-US" sz="2000" b="1" dirty="0"/>
        </a:p>
      </dgm:t>
    </dgm:pt>
    <dgm:pt modelId="{FB5E2AB9-537C-46EF-B054-13E422C2E698}" type="par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F75157E3-0110-4575-96E5-7FAF12130388}" type="sib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2E68FD0D-99F6-48A7-9682-B114E296E6E1}">
      <dgm:prSet custT="1"/>
      <dgm:spPr>
        <a:solidFill>
          <a:srgbClr val="92D050"/>
        </a:solidFill>
      </dgm:spPr>
      <dgm:t>
        <a:bodyPr lIns="0" tIns="0" rIns="0" bIns="0"/>
        <a:lstStyle/>
        <a:p>
          <a:r>
            <a:rPr lang="en-US" sz="2000" b="1" dirty="0"/>
            <a:t>Confirm </a:t>
          </a:r>
          <a:r>
            <a:rPr lang="en-US" sz="2000" b="1" dirty="0" smtClean="0"/>
            <a:t>Goals</a:t>
          </a:r>
          <a:endParaRPr lang="en-US" sz="2000" b="1" dirty="0"/>
        </a:p>
      </dgm:t>
    </dgm:pt>
    <dgm:pt modelId="{2CA65313-A62E-431A-A74D-B2CD3DB1BF06}" type="par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516DD608-59D3-4CF1-9AAA-1D4C6FF59BF4}" type="sib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1A2B60A5-E4E5-4155-93AD-265C286DCB18}">
      <dgm:prSet custT="1"/>
      <dgm:spPr>
        <a:solidFill>
          <a:srgbClr val="7030A0"/>
        </a:solidFill>
      </dgm:spPr>
      <dgm:t>
        <a:bodyPr lIns="0" tIns="0" rIns="0" bIns="0"/>
        <a:lstStyle/>
        <a:p>
          <a:r>
            <a:rPr lang="en-US" sz="2000" b="1" dirty="0"/>
            <a:t>Choose </a:t>
          </a:r>
          <a:r>
            <a:rPr lang="en-US" sz="2000" b="1" dirty="0" smtClean="0"/>
            <a:t>Methods</a:t>
          </a:r>
          <a:endParaRPr lang="en-US" sz="2000" b="1" dirty="0"/>
        </a:p>
      </dgm:t>
    </dgm:pt>
    <dgm:pt modelId="{98BE9E95-4F87-4E92-95C0-A48BF4A68B88}" type="par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B912B315-069A-4A52-BE0A-60CF48541772}" type="sib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0A2F7194-FDD2-40FF-9400-C1B89FF545E5}" type="pres">
      <dgm:prSet presAssocID="{9D3F5DC5-848A-45AD-AB2A-76951CD6D5DE}" presName="Name0" presStyleCnt="0">
        <dgm:presLayoutVars>
          <dgm:dir/>
          <dgm:animLvl val="lvl"/>
          <dgm:resizeHandles val="exact"/>
        </dgm:presLayoutVars>
      </dgm:prSet>
      <dgm:spPr/>
    </dgm:pt>
    <dgm:pt modelId="{9F3F79F7-449C-43AF-90CF-81895B125C15}" type="pres">
      <dgm:prSet presAssocID="{F8958CA1-F75C-4A6E-B45F-D720658191D3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B657B-CA96-4F7B-ABC4-29A991984A97}" type="pres">
      <dgm:prSet presAssocID="{EF5B048B-D1F1-4091-A618-F6C743CACF10}" presName="parTxOnlySpace" presStyleCnt="0"/>
      <dgm:spPr/>
    </dgm:pt>
    <dgm:pt modelId="{B27DACB9-E6EF-43AE-8163-8822D6126FD8}" type="pres">
      <dgm:prSet presAssocID="{2E68FD0D-99F6-48A7-9682-B114E296E6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1CE76-5622-4ED6-AA1B-876A51FE508A}" type="pres">
      <dgm:prSet presAssocID="{516DD608-59D3-4CF1-9AAA-1D4C6FF59BF4}" presName="parTxOnlySpace" presStyleCnt="0"/>
      <dgm:spPr/>
    </dgm:pt>
    <dgm:pt modelId="{5A7C5E30-8F3E-41A3-AF66-1366D3D84642}" type="pres">
      <dgm:prSet presAssocID="{1A2B60A5-E4E5-4155-93AD-265C286DCB18}" presName="parTxOnly" presStyleLbl="node1" presStyleIdx="2" presStyleCnt="5" custScaleY="958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EB7B9-6940-4560-9B37-325AD8902D2C}" type="pres">
      <dgm:prSet presAssocID="{B912B315-069A-4A52-BE0A-60CF48541772}" presName="parTxOnlySpace" presStyleCnt="0"/>
      <dgm:spPr/>
    </dgm:pt>
    <dgm:pt modelId="{E6326750-FC74-4C61-B45E-5039A712EDE9}" type="pres">
      <dgm:prSet presAssocID="{A137FB04-F5EB-45FB-AD37-410F91FD34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0241C-BDB6-4570-8863-05F36D8EDE44}" type="pres">
      <dgm:prSet presAssocID="{A1ECA2A8-2E6F-4390-8366-7CB957358AA4}" presName="parTxOnlySpace" presStyleCnt="0"/>
      <dgm:spPr/>
    </dgm:pt>
    <dgm:pt modelId="{63B7C52D-50B9-4C26-BBC4-88427FD208C5}" type="pres">
      <dgm:prSet presAssocID="{A9520413-F724-4E96-B19C-EF12DF3080F6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87FCF8-933B-4C21-89E4-98CB14546827}" type="presOf" srcId="{F8958CA1-F75C-4A6E-B45F-D720658191D3}" destId="{9F3F79F7-449C-43AF-90CF-81895B125C15}" srcOrd="0" destOrd="0" presId="urn:microsoft.com/office/officeart/2005/8/layout/chevron1"/>
    <dgm:cxn modelId="{C65772ED-0DA9-4233-9B53-374115070CED}" srcId="{9D3F5DC5-848A-45AD-AB2A-76951CD6D5DE}" destId="{2E68FD0D-99F6-48A7-9682-B114E296E6E1}" srcOrd="1" destOrd="0" parTransId="{2CA65313-A62E-431A-A74D-B2CD3DB1BF06}" sibTransId="{516DD608-59D3-4CF1-9AAA-1D4C6FF59BF4}"/>
    <dgm:cxn modelId="{F533A180-1340-461E-BECF-20901F8F968C}" type="presOf" srcId="{A137FB04-F5EB-45FB-AD37-410F91FD349B}" destId="{E6326750-FC74-4C61-B45E-5039A712EDE9}" srcOrd="0" destOrd="0" presId="urn:microsoft.com/office/officeart/2005/8/layout/chevron1"/>
    <dgm:cxn modelId="{E6CD8648-E5A0-41BE-A437-28EAD21B39F9}" srcId="{9D3F5DC5-848A-45AD-AB2A-76951CD6D5DE}" destId="{1A2B60A5-E4E5-4155-93AD-265C286DCB18}" srcOrd="2" destOrd="0" parTransId="{98BE9E95-4F87-4E92-95C0-A48BF4A68B88}" sibTransId="{B912B315-069A-4A52-BE0A-60CF48541772}"/>
    <dgm:cxn modelId="{143B2474-1E7B-4CC6-B195-54D84AF1A532}" srcId="{9D3F5DC5-848A-45AD-AB2A-76951CD6D5DE}" destId="{F8958CA1-F75C-4A6E-B45F-D720658191D3}" srcOrd="0" destOrd="0" parTransId="{FD3E59E6-B121-4A8C-82C9-44CBD2560801}" sibTransId="{EF5B048B-D1F1-4091-A618-F6C743CACF10}"/>
    <dgm:cxn modelId="{D037C4ED-074D-4381-A62C-CD78386CEB3F}" type="presOf" srcId="{2E68FD0D-99F6-48A7-9682-B114E296E6E1}" destId="{B27DACB9-E6EF-43AE-8163-8822D6126FD8}" srcOrd="0" destOrd="0" presId="urn:microsoft.com/office/officeart/2005/8/layout/chevron1"/>
    <dgm:cxn modelId="{FFA4FAC8-6337-42B9-AD67-548E3C792928}" type="presOf" srcId="{9D3F5DC5-848A-45AD-AB2A-76951CD6D5DE}" destId="{0A2F7194-FDD2-40FF-9400-C1B89FF545E5}" srcOrd="0" destOrd="0" presId="urn:microsoft.com/office/officeart/2005/8/layout/chevron1"/>
    <dgm:cxn modelId="{F819BE6B-9CC8-4E65-B800-E915AF19BE3E}" type="presOf" srcId="{A9520413-F724-4E96-B19C-EF12DF3080F6}" destId="{63B7C52D-50B9-4C26-BBC4-88427FD208C5}" srcOrd="0" destOrd="0" presId="urn:microsoft.com/office/officeart/2005/8/layout/chevron1"/>
    <dgm:cxn modelId="{50F5BEA4-BF0A-4833-AA85-2755E79187A9}" type="presOf" srcId="{1A2B60A5-E4E5-4155-93AD-265C286DCB18}" destId="{5A7C5E30-8F3E-41A3-AF66-1366D3D84642}" srcOrd="0" destOrd="0" presId="urn:microsoft.com/office/officeart/2005/8/layout/chevron1"/>
    <dgm:cxn modelId="{0B098664-D050-4EF3-B3A3-83A7F7273939}" srcId="{9D3F5DC5-848A-45AD-AB2A-76951CD6D5DE}" destId="{A137FB04-F5EB-45FB-AD37-410F91FD349B}" srcOrd="3" destOrd="0" parTransId="{CF31526D-EE86-4CF9-BAA6-8CA9E321935C}" sibTransId="{A1ECA2A8-2E6F-4390-8366-7CB957358AA4}"/>
    <dgm:cxn modelId="{9FE4B118-1F9A-43CC-973A-0797879710AC}" srcId="{9D3F5DC5-848A-45AD-AB2A-76951CD6D5DE}" destId="{A9520413-F724-4E96-B19C-EF12DF3080F6}" srcOrd="4" destOrd="0" parTransId="{FB5E2AB9-537C-46EF-B054-13E422C2E698}" sibTransId="{F75157E3-0110-4575-96E5-7FAF12130388}"/>
    <dgm:cxn modelId="{C7EE7276-D000-4C4F-B6A7-8F6855F14737}" type="presParOf" srcId="{0A2F7194-FDD2-40FF-9400-C1B89FF545E5}" destId="{9F3F79F7-449C-43AF-90CF-81895B125C15}" srcOrd="0" destOrd="0" presId="urn:microsoft.com/office/officeart/2005/8/layout/chevron1"/>
    <dgm:cxn modelId="{D41A14C7-CF8A-471B-8CDB-459A7AD8691E}" type="presParOf" srcId="{0A2F7194-FDD2-40FF-9400-C1B89FF545E5}" destId="{76AB657B-CA96-4F7B-ABC4-29A991984A97}" srcOrd="1" destOrd="0" presId="urn:microsoft.com/office/officeart/2005/8/layout/chevron1"/>
    <dgm:cxn modelId="{1D259293-F1FD-43B8-A818-C6E610399C5E}" type="presParOf" srcId="{0A2F7194-FDD2-40FF-9400-C1B89FF545E5}" destId="{B27DACB9-E6EF-43AE-8163-8822D6126FD8}" srcOrd="2" destOrd="0" presId="urn:microsoft.com/office/officeart/2005/8/layout/chevron1"/>
    <dgm:cxn modelId="{7BF6F38F-9C2A-494A-BCB1-4FB52D52B42F}" type="presParOf" srcId="{0A2F7194-FDD2-40FF-9400-C1B89FF545E5}" destId="{E661CE76-5622-4ED6-AA1B-876A51FE508A}" srcOrd="3" destOrd="0" presId="urn:microsoft.com/office/officeart/2005/8/layout/chevron1"/>
    <dgm:cxn modelId="{D2F50BAD-8394-4648-A1C1-D1E638312780}" type="presParOf" srcId="{0A2F7194-FDD2-40FF-9400-C1B89FF545E5}" destId="{5A7C5E30-8F3E-41A3-AF66-1366D3D84642}" srcOrd="4" destOrd="0" presId="urn:microsoft.com/office/officeart/2005/8/layout/chevron1"/>
    <dgm:cxn modelId="{EFE0BFE7-E655-4072-ADB6-8E5BEAA48B16}" type="presParOf" srcId="{0A2F7194-FDD2-40FF-9400-C1B89FF545E5}" destId="{5A4EB7B9-6940-4560-9B37-325AD8902D2C}" srcOrd="5" destOrd="0" presId="urn:microsoft.com/office/officeart/2005/8/layout/chevron1"/>
    <dgm:cxn modelId="{6468238F-B2A8-4539-B099-FAB245D32D8E}" type="presParOf" srcId="{0A2F7194-FDD2-40FF-9400-C1B89FF545E5}" destId="{E6326750-FC74-4C61-B45E-5039A712EDE9}" srcOrd="6" destOrd="0" presId="urn:microsoft.com/office/officeart/2005/8/layout/chevron1"/>
    <dgm:cxn modelId="{917CAF20-59F8-4294-9A7A-23D5CB36AAEB}" type="presParOf" srcId="{0A2F7194-FDD2-40FF-9400-C1B89FF545E5}" destId="{D8B0241C-BDB6-4570-8863-05F36D8EDE44}" srcOrd="7" destOrd="0" presId="urn:microsoft.com/office/officeart/2005/8/layout/chevron1"/>
    <dgm:cxn modelId="{2B6A7396-4721-4D7B-87F3-281903A1DDFB}" type="presParOf" srcId="{0A2F7194-FDD2-40FF-9400-C1B89FF545E5}" destId="{63B7C52D-50B9-4C26-BBC4-88427FD208C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3F5DC5-848A-45AD-AB2A-76951CD6D5D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F8958CA1-F75C-4A6E-B45F-D720658191D3}">
      <dgm:prSet phldrT="[Text]" custT="1"/>
      <dgm:spPr>
        <a:solidFill>
          <a:schemeClr val="accent6">
            <a:lumMod val="50000"/>
          </a:schemeClr>
        </a:solidFill>
      </dgm:spPr>
      <dgm:t>
        <a:bodyPr lIns="0" tIns="0" rIns="0" bIns="0"/>
        <a:lstStyle/>
        <a:p>
          <a:r>
            <a:rPr lang="en-US" sz="2000" b="1" dirty="0"/>
            <a:t>Analyze </a:t>
          </a:r>
          <a:r>
            <a:rPr lang="en-US" sz="2000" b="1" dirty="0" smtClean="0"/>
            <a:t>Territory</a:t>
          </a:r>
          <a:endParaRPr lang="en-US" sz="2000" b="1" dirty="0"/>
        </a:p>
      </dgm:t>
    </dgm:pt>
    <dgm:pt modelId="{FD3E59E6-B121-4A8C-82C9-44CBD2560801}" type="par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EF5B048B-D1F1-4091-A618-F6C743CACF10}" type="sib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A137FB04-F5EB-45FB-AD37-410F91FD349B}">
      <dgm:prSet phldrT="[Text]" custT="1"/>
      <dgm:spPr>
        <a:solidFill>
          <a:schemeClr val="accent3">
            <a:lumMod val="75000"/>
          </a:schemeClr>
        </a:solidFill>
      </dgm:spPr>
      <dgm:t>
        <a:bodyPr lIns="0" tIns="0" rIns="0" bIns="0"/>
        <a:lstStyle/>
        <a:p>
          <a:r>
            <a:rPr lang="en-US" sz="2000" b="1" dirty="0"/>
            <a:t>Prioritize Prospects</a:t>
          </a:r>
        </a:p>
      </dgm:t>
    </dgm:pt>
    <dgm:pt modelId="{CF31526D-EE86-4CF9-BAA6-8CA9E321935C}" type="par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1ECA2A8-2E6F-4390-8366-7CB957358AA4}" type="sib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9520413-F724-4E96-B19C-EF12DF3080F6}">
      <dgm:prSet phldrT="[Text]" custT="1"/>
      <dgm:spPr>
        <a:solidFill>
          <a:srgbClr val="FF9933"/>
        </a:solidFill>
      </dgm:spPr>
      <dgm:t>
        <a:bodyPr lIns="0" tIns="0" rIns="0" bIns="0"/>
        <a:lstStyle/>
        <a:p>
          <a:r>
            <a:rPr lang="en-US" sz="2000" b="1" dirty="0"/>
            <a:t>Develop </a:t>
          </a:r>
          <a:r>
            <a:rPr lang="en-US" sz="2000" b="1" dirty="0" smtClean="0"/>
            <a:t>Profiles</a:t>
          </a:r>
          <a:endParaRPr lang="en-US" sz="2000" b="1" dirty="0"/>
        </a:p>
      </dgm:t>
    </dgm:pt>
    <dgm:pt modelId="{FB5E2AB9-537C-46EF-B054-13E422C2E698}" type="par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F75157E3-0110-4575-96E5-7FAF12130388}" type="sib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2E68FD0D-99F6-48A7-9682-B114E296E6E1}">
      <dgm:prSet custT="1"/>
      <dgm:spPr>
        <a:solidFill>
          <a:srgbClr val="92D050"/>
        </a:solidFill>
      </dgm:spPr>
      <dgm:t>
        <a:bodyPr lIns="0" tIns="0" rIns="0" bIns="0"/>
        <a:lstStyle/>
        <a:p>
          <a:r>
            <a:rPr lang="en-US" sz="2000" b="1" dirty="0"/>
            <a:t>Confirm </a:t>
          </a:r>
          <a:r>
            <a:rPr lang="en-US" sz="2000" b="1" dirty="0" smtClean="0"/>
            <a:t>Goals</a:t>
          </a:r>
          <a:endParaRPr lang="en-US" sz="2000" b="1" dirty="0"/>
        </a:p>
      </dgm:t>
    </dgm:pt>
    <dgm:pt modelId="{2CA65313-A62E-431A-A74D-B2CD3DB1BF06}" type="par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516DD608-59D3-4CF1-9AAA-1D4C6FF59BF4}" type="sib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1A2B60A5-E4E5-4155-93AD-265C286DCB18}">
      <dgm:prSet custT="1"/>
      <dgm:spPr>
        <a:solidFill>
          <a:srgbClr val="7030A0"/>
        </a:solidFill>
      </dgm:spPr>
      <dgm:t>
        <a:bodyPr lIns="0" tIns="0" rIns="0" bIns="0"/>
        <a:lstStyle/>
        <a:p>
          <a:r>
            <a:rPr lang="en-US" sz="2000" b="1" dirty="0"/>
            <a:t>Choose </a:t>
          </a:r>
          <a:r>
            <a:rPr lang="en-US" sz="2000" b="1" dirty="0" smtClean="0"/>
            <a:t>Methods</a:t>
          </a:r>
          <a:endParaRPr lang="en-US" sz="2000" b="1" dirty="0"/>
        </a:p>
      </dgm:t>
    </dgm:pt>
    <dgm:pt modelId="{98BE9E95-4F87-4E92-95C0-A48BF4A68B88}" type="par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B912B315-069A-4A52-BE0A-60CF48541772}" type="sib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0A2F7194-FDD2-40FF-9400-C1B89FF545E5}" type="pres">
      <dgm:prSet presAssocID="{9D3F5DC5-848A-45AD-AB2A-76951CD6D5DE}" presName="Name0" presStyleCnt="0">
        <dgm:presLayoutVars>
          <dgm:dir/>
          <dgm:animLvl val="lvl"/>
          <dgm:resizeHandles val="exact"/>
        </dgm:presLayoutVars>
      </dgm:prSet>
      <dgm:spPr/>
    </dgm:pt>
    <dgm:pt modelId="{9F3F79F7-449C-43AF-90CF-81895B125C15}" type="pres">
      <dgm:prSet presAssocID="{F8958CA1-F75C-4A6E-B45F-D720658191D3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B657B-CA96-4F7B-ABC4-29A991984A97}" type="pres">
      <dgm:prSet presAssocID="{EF5B048B-D1F1-4091-A618-F6C743CACF10}" presName="parTxOnlySpace" presStyleCnt="0"/>
      <dgm:spPr/>
    </dgm:pt>
    <dgm:pt modelId="{B27DACB9-E6EF-43AE-8163-8822D6126FD8}" type="pres">
      <dgm:prSet presAssocID="{2E68FD0D-99F6-48A7-9682-B114E296E6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1CE76-5622-4ED6-AA1B-876A51FE508A}" type="pres">
      <dgm:prSet presAssocID="{516DD608-59D3-4CF1-9AAA-1D4C6FF59BF4}" presName="parTxOnlySpace" presStyleCnt="0"/>
      <dgm:spPr/>
    </dgm:pt>
    <dgm:pt modelId="{5A7C5E30-8F3E-41A3-AF66-1366D3D84642}" type="pres">
      <dgm:prSet presAssocID="{1A2B60A5-E4E5-4155-93AD-265C286DCB18}" presName="parTxOnly" presStyleLbl="node1" presStyleIdx="2" presStyleCnt="5" custScaleY="958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EB7B9-6940-4560-9B37-325AD8902D2C}" type="pres">
      <dgm:prSet presAssocID="{B912B315-069A-4A52-BE0A-60CF48541772}" presName="parTxOnlySpace" presStyleCnt="0"/>
      <dgm:spPr/>
    </dgm:pt>
    <dgm:pt modelId="{E6326750-FC74-4C61-B45E-5039A712EDE9}" type="pres">
      <dgm:prSet presAssocID="{A137FB04-F5EB-45FB-AD37-410F91FD34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0241C-BDB6-4570-8863-05F36D8EDE44}" type="pres">
      <dgm:prSet presAssocID="{A1ECA2A8-2E6F-4390-8366-7CB957358AA4}" presName="parTxOnlySpace" presStyleCnt="0"/>
      <dgm:spPr/>
    </dgm:pt>
    <dgm:pt modelId="{63B7C52D-50B9-4C26-BBC4-88427FD208C5}" type="pres">
      <dgm:prSet presAssocID="{A9520413-F724-4E96-B19C-EF12DF3080F6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274AF6-C49B-453B-B9D9-C92A135287C4}" type="presOf" srcId="{F8958CA1-F75C-4A6E-B45F-D720658191D3}" destId="{9F3F79F7-449C-43AF-90CF-81895B125C15}" srcOrd="0" destOrd="0" presId="urn:microsoft.com/office/officeart/2005/8/layout/chevron1"/>
    <dgm:cxn modelId="{C78BE7D1-422A-4875-9903-F5A0C1F5E0CE}" type="presOf" srcId="{A137FB04-F5EB-45FB-AD37-410F91FD349B}" destId="{E6326750-FC74-4C61-B45E-5039A712EDE9}" srcOrd="0" destOrd="0" presId="urn:microsoft.com/office/officeart/2005/8/layout/chevron1"/>
    <dgm:cxn modelId="{86777D4F-9566-47A9-92AC-F318175A045E}" type="presOf" srcId="{A9520413-F724-4E96-B19C-EF12DF3080F6}" destId="{63B7C52D-50B9-4C26-BBC4-88427FD208C5}" srcOrd="0" destOrd="0" presId="urn:microsoft.com/office/officeart/2005/8/layout/chevron1"/>
    <dgm:cxn modelId="{83780AA6-028D-4431-A6C7-5FE7CB340F63}" type="presOf" srcId="{2E68FD0D-99F6-48A7-9682-B114E296E6E1}" destId="{B27DACB9-E6EF-43AE-8163-8822D6126FD8}" srcOrd="0" destOrd="0" presId="urn:microsoft.com/office/officeart/2005/8/layout/chevron1"/>
    <dgm:cxn modelId="{DF22DBD1-0146-4516-9DB8-9B810D5BB58A}" type="presOf" srcId="{9D3F5DC5-848A-45AD-AB2A-76951CD6D5DE}" destId="{0A2F7194-FDD2-40FF-9400-C1B89FF545E5}" srcOrd="0" destOrd="0" presId="urn:microsoft.com/office/officeart/2005/8/layout/chevron1"/>
    <dgm:cxn modelId="{C65772ED-0DA9-4233-9B53-374115070CED}" srcId="{9D3F5DC5-848A-45AD-AB2A-76951CD6D5DE}" destId="{2E68FD0D-99F6-48A7-9682-B114E296E6E1}" srcOrd="1" destOrd="0" parTransId="{2CA65313-A62E-431A-A74D-B2CD3DB1BF06}" sibTransId="{516DD608-59D3-4CF1-9AAA-1D4C6FF59BF4}"/>
    <dgm:cxn modelId="{33C136C2-3D57-474B-A1A3-D8E47175B63D}" type="presOf" srcId="{1A2B60A5-E4E5-4155-93AD-265C286DCB18}" destId="{5A7C5E30-8F3E-41A3-AF66-1366D3D84642}" srcOrd="0" destOrd="0" presId="urn:microsoft.com/office/officeart/2005/8/layout/chevron1"/>
    <dgm:cxn modelId="{E6CD8648-E5A0-41BE-A437-28EAD21B39F9}" srcId="{9D3F5DC5-848A-45AD-AB2A-76951CD6D5DE}" destId="{1A2B60A5-E4E5-4155-93AD-265C286DCB18}" srcOrd="2" destOrd="0" parTransId="{98BE9E95-4F87-4E92-95C0-A48BF4A68B88}" sibTransId="{B912B315-069A-4A52-BE0A-60CF48541772}"/>
    <dgm:cxn modelId="{143B2474-1E7B-4CC6-B195-54D84AF1A532}" srcId="{9D3F5DC5-848A-45AD-AB2A-76951CD6D5DE}" destId="{F8958CA1-F75C-4A6E-B45F-D720658191D3}" srcOrd="0" destOrd="0" parTransId="{FD3E59E6-B121-4A8C-82C9-44CBD2560801}" sibTransId="{EF5B048B-D1F1-4091-A618-F6C743CACF10}"/>
    <dgm:cxn modelId="{0B098664-D050-4EF3-B3A3-83A7F7273939}" srcId="{9D3F5DC5-848A-45AD-AB2A-76951CD6D5DE}" destId="{A137FB04-F5EB-45FB-AD37-410F91FD349B}" srcOrd="3" destOrd="0" parTransId="{CF31526D-EE86-4CF9-BAA6-8CA9E321935C}" sibTransId="{A1ECA2A8-2E6F-4390-8366-7CB957358AA4}"/>
    <dgm:cxn modelId="{9FE4B118-1F9A-43CC-973A-0797879710AC}" srcId="{9D3F5DC5-848A-45AD-AB2A-76951CD6D5DE}" destId="{A9520413-F724-4E96-B19C-EF12DF3080F6}" srcOrd="4" destOrd="0" parTransId="{FB5E2AB9-537C-46EF-B054-13E422C2E698}" sibTransId="{F75157E3-0110-4575-96E5-7FAF12130388}"/>
    <dgm:cxn modelId="{957BBAED-D27A-4ED5-9DCB-1C3F1177C6E6}" type="presParOf" srcId="{0A2F7194-FDD2-40FF-9400-C1B89FF545E5}" destId="{9F3F79F7-449C-43AF-90CF-81895B125C15}" srcOrd="0" destOrd="0" presId="urn:microsoft.com/office/officeart/2005/8/layout/chevron1"/>
    <dgm:cxn modelId="{D8CCD85A-FEA1-4C69-8784-EFA355D59EF2}" type="presParOf" srcId="{0A2F7194-FDD2-40FF-9400-C1B89FF545E5}" destId="{76AB657B-CA96-4F7B-ABC4-29A991984A97}" srcOrd="1" destOrd="0" presId="urn:microsoft.com/office/officeart/2005/8/layout/chevron1"/>
    <dgm:cxn modelId="{67831507-573E-4C9C-B3BC-FD380DCF8417}" type="presParOf" srcId="{0A2F7194-FDD2-40FF-9400-C1B89FF545E5}" destId="{B27DACB9-E6EF-43AE-8163-8822D6126FD8}" srcOrd="2" destOrd="0" presId="urn:microsoft.com/office/officeart/2005/8/layout/chevron1"/>
    <dgm:cxn modelId="{F6CD822A-057B-4FA2-8434-8885FCE03698}" type="presParOf" srcId="{0A2F7194-FDD2-40FF-9400-C1B89FF545E5}" destId="{E661CE76-5622-4ED6-AA1B-876A51FE508A}" srcOrd="3" destOrd="0" presId="urn:microsoft.com/office/officeart/2005/8/layout/chevron1"/>
    <dgm:cxn modelId="{39C8BC27-624F-4EFA-BC08-E9DD6AE54902}" type="presParOf" srcId="{0A2F7194-FDD2-40FF-9400-C1B89FF545E5}" destId="{5A7C5E30-8F3E-41A3-AF66-1366D3D84642}" srcOrd="4" destOrd="0" presId="urn:microsoft.com/office/officeart/2005/8/layout/chevron1"/>
    <dgm:cxn modelId="{9283D5E6-500C-4440-813A-9BB3F2DB3A58}" type="presParOf" srcId="{0A2F7194-FDD2-40FF-9400-C1B89FF545E5}" destId="{5A4EB7B9-6940-4560-9B37-325AD8902D2C}" srcOrd="5" destOrd="0" presId="urn:microsoft.com/office/officeart/2005/8/layout/chevron1"/>
    <dgm:cxn modelId="{E96D1F0C-ECFA-42ED-BE62-CEA2614CB6F6}" type="presParOf" srcId="{0A2F7194-FDD2-40FF-9400-C1B89FF545E5}" destId="{E6326750-FC74-4C61-B45E-5039A712EDE9}" srcOrd="6" destOrd="0" presId="urn:microsoft.com/office/officeart/2005/8/layout/chevron1"/>
    <dgm:cxn modelId="{834E1DB0-80E9-43A9-89A9-FC37438C9646}" type="presParOf" srcId="{0A2F7194-FDD2-40FF-9400-C1B89FF545E5}" destId="{D8B0241C-BDB6-4570-8863-05F36D8EDE44}" srcOrd="7" destOrd="0" presId="urn:microsoft.com/office/officeart/2005/8/layout/chevron1"/>
    <dgm:cxn modelId="{8621F4C9-01AB-4362-8933-8A525C575C2E}" type="presParOf" srcId="{0A2F7194-FDD2-40FF-9400-C1B89FF545E5}" destId="{63B7C52D-50B9-4C26-BBC4-88427FD208C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3F5DC5-848A-45AD-AB2A-76951CD6D5D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F8958CA1-F75C-4A6E-B45F-D720658191D3}">
      <dgm:prSet phldrT="[Text]" custT="1"/>
      <dgm:spPr>
        <a:solidFill>
          <a:schemeClr val="accent6">
            <a:lumMod val="50000"/>
          </a:schemeClr>
        </a:solidFill>
      </dgm:spPr>
      <dgm:t>
        <a:bodyPr lIns="0" tIns="0" rIns="0" bIns="0"/>
        <a:lstStyle/>
        <a:p>
          <a:r>
            <a:rPr lang="en-US" sz="2000" b="1" dirty="0"/>
            <a:t>Analyze </a:t>
          </a:r>
          <a:r>
            <a:rPr lang="en-US" sz="2000" b="1" dirty="0" smtClean="0"/>
            <a:t>Territory</a:t>
          </a:r>
          <a:endParaRPr lang="en-US" sz="2000" b="1" dirty="0"/>
        </a:p>
      </dgm:t>
    </dgm:pt>
    <dgm:pt modelId="{FD3E59E6-B121-4A8C-82C9-44CBD2560801}" type="par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EF5B048B-D1F1-4091-A618-F6C743CACF10}" type="sibTrans" cxnId="{143B2474-1E7B-4CC6-B195-54D84AF1A532}">
      <dgm:prSet/>
      <dgm:spPr/>
      <dgm:t>
        <a:bodyPr/>
        <a:lstStyle/>
        <a:p>
          <a:endParaRPr lang="en-US" sz="2800" b="1"/>
        </a:p>
      </dgm:t>
    </dgm:pt>
    <dgm:pt modelId="{A137FB04-F5EB-45FB-AD37-410F91FD349B}">
      <dgm:prSet phldrT="[Text]" custT="1"/>
      <dgm:spPr>
        <a:solidFill>
          <a:schemeClr val="accent3">
            <a:lumMod val="75000"/>
          </a:schemeClr>
        </a:solidFill>
      </dgm:spPr>
      <dgm:t>
        <a:bodyPr lIns="0" tIns="0" rIns="0" bIns="0"/>
        <a:lstStyle/>
        <a:p>
          <a:r>
            <a:rPr lang="en-US" sz="2000" b="1" dirty="0"/>
            <a:t>Prioritize Prospects</a:t>
          </a:r>
        </a:p>
      </dgm:t>
    </dgm:pt>
    <dgm:pt modelId="{CF31526D-EE86-4CF9-BAA6-8CA9E321935C}" type="par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1ECA2A8-2E6F-4390-8366-7CB957358AA4}" type="sibTrans" cxnId="{0B098664-D050-4EF3-B3A3-83A7F7273939}">
      <dgm:prSet/>
      <dgm:spPr/>
      <dgm:t>
        <a:bodyPr/>
        <a:lstStyle/>
        <a:p>
          <a:endParaRPr lang="en-US" sz="2800" b="1"/>
        </a:p>
      </dgm:t>
    </dgm:pt>
    <dgm:pt modelId="{A9520413-F724-4E96-B19C-EF12DF3080F6}">
      <dgm:prSet phldrT="[Text]" custT="1"/>
      <dgm:spPr>
        <a:solidFill>
          <a:srgbClr val="FF9933"/>
        </a:solidFill>
      </dgm:spPr>
      <dgm:t>
        <a:bodyPr lIns="0" tIns="0" rIns="0" bIns="0"/>
        <a:lstStyle/>
        <a:p>
          <a:r>
            <a:rPr lang="en-US" sz="2000" b="1" dirty="0"/>
            <a:t>Develop </a:t>
          </a:r>
          <a:r>
            <a:rPr lang="en-US" sz="2000" b="1" dirty="0" smtClean="0"/>
            <a:t>Profiles</a:t>
          </a:r>
          <a:endParaRPr lang="en-US" sz="2000" b="1" dirty="0"/>
        </a:p>
      </dgm:t>
    </dgm:pt>
    <dgm:pt modelId="{FB5E2AB9-537C-46EF-B054-13E422C2E698}" type="par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F75157E3-0110-4575-96E5-7FAF12130388}" type="sibTrans" cxnId="{9FE4B118-1F9A-43CC-973A-0797879710AC}">
      <dgm:prSet/>
      <dgm:spPr/>
      <dgm:t>
        <a:bodyPr/>
        <a:lstStyle/>
        <a:p>
          <a:endParaRPr lang="en-US" sz="2800" b="1"/>
        </a:p>
      </dgm:t>
    </dgm:pt>
    <dgm:pt modelId="{2E68FD0D-99F6-48A7-9682-B114E296E6E1}">
      <dgm:prSet custT="1"/>
      <dgm:spPr>
        <a:solidFill>
          <a:srgbClr val="92D050"/>
        </a:solidFill>
      </dgm:spPr>
      <dgm:t>
        <a:bodyPr lIns="0" tIns="0" rIns="0" bIns="0"/>
        <a:lstStyle/>
        <a:p>
          <a:r>
            <a:rPr lang="en-US" sz="2000" b="1" dirty="0"/>
            <a:t>Confirm </a:t>
          </a:r>
          <a:r>
            <a:rPr lang="en-US" sz="2000" b="1" dirty="0" smtClean="0"/>
            <a:t>Goals</a:t>
          </a:r>
          <a:endParaRPr lang="en-US" sz="2000" b="1" dirty="0"/>
        </a:p>
      </dgm:t>
    </dgm:pt>
    <dgm:pt modelId="{2CA65313-A62E-431A-A74D-B2CD3DB1BF06}" type="par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516DD608-59D3-4CF1-9AAA-1D4C6FF59BF4}" type="sibTrans" cxnId="{C65772ED-0DA9-4233-9B53-374115070CED}">
      <dgm:prSet/>
      <dgm:spPr/>
      <dgm:t>
        <a:bodyPr/>
        <a:lstStyle/>
        <a:p>
          <a:endParaRPr lang="en-US" sz="2800" b="1"/>
        </a:p>
      </dgm:t>
    </dgm:pt>
    <dgm:pt modelId="{1A2B60A5-E4E5-4155-93AD-265C286DCB18}">
      <dgm:prSet custT="1"/>
      <dgm:spPr>
        <a:solidFill>
          <a:srgbClr val="7030A0"/>
        </a:solidFill>
      </dgm:spPr>
      <dgm:t>
        <a:bodyPr lIns="0" tIns="0" rIns="0" bIns="0"/>
        <a:lstStyle/>
        <a:p>
          <a:r>
            <a:rPr lang="en-US" sz="2000" b="1" dirty="0"/>
            <a:t>Choose </a:t>
          </a:r>
          <a:r>
            <a:rPr lang="en-US" sz="2000" b="1" dirty="0" smtClean="0"/>
            <a:t>Methods</a:t>
          </a:r>
          <a:endParaRPr lang="en-US" sz="2000" b="1" dirty="0"/>
        </a:p>
      </dgm:t>
    </dgm:pt>
    <dgm:pt modelId="{98BE9E95-4F87-4E92-95C0-A48BF4A68B88}" type="par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B912B315-069A-4A52-BE0A-60CF48541772}" type="sibTrans" cxnId="{E6CD8648-E5A0-41BE-A437-28EAD21B39F9}">
      <dgm:prSet/>
      <dgm:spPr/>
      <dgm:t>
        <a:bodyPr/>
        <a:lstStyle/>
        <a:p>
          <a:endParaRPr lang="en-US" sz="2800" b="1"/>
        </a:p>
      </dgm:t>
    </dgm:pt>
    <dgm:pt modelId="{0A2F7194-FDD2-40FF-9400-C1B89FF545E5}" type="pres">
      <dgm:prSet presAssocID="{9D3F5DC5-848A-45AD-AB2A-76951CD6D5DE}" presName="Name0" presStyleCnt="0">
        <dgm:presLayoutVars>
          <dgm:dir/>
          <dgm:animLvl val="lvl"/>
          <dgm:resizeHandles val="exact"/>
        </dgm:presLayoutVars>
      </dgm:prSet>
      <dgm:spPr/>
    </dgm:pt>
    <dgm:pt modelId="{9F3F79F7-449C-43AF-90CF-81895B125C15}" type="pres">
      <dgm:prSet presAssocID="{F8958CA1-F75C-4A6E-B45F-D720658191D3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B657B-CA96-4F7B-ABC4-29A991984A97}" type="pres">
      <dgm:prSet presAssocID="{EF5B048B-D1F1-4091-A618-F6C743CACF10}" presName="parTxOnlySpace" presStyleCnt="0"/>
      <dgm:spPr/>
    </dgm:pt>
    <dgm:pt modelId="{B27DACB9-E6EF-43AE-8163-8822D6126FD8}" type="pres">
      <dgm:prSet presAssocID="{2E68FD0D-99F6-48A7-9682-B114E296E6E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1CE76-5622-4ED6-AA1B-876A51FE508A}" type="pres">
      <dgm:prSet presAssocID="{516DD608-59D3-4CF1-9AAA-1D4C6FF59BF4}" presName="parTxOnlySpace" presStyleCnt="0"/>
      <dgm:spPr/>
    </dgm:pt>
    <dgm:pt modelId="{5A7C5E30-8F3E-41A3-AF66-1366D3D84642}" type="pres">
      <dgm:prSet presAssocID="{1A2B60A5-E4E5-4155-93AD-265C286DCB18}" presName="parTxOnly" presStyleLbl="node1" presStyleIdx="2" presStyleCnt="5" custScaleY="958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EB7B9-6940-4560-9B37-325AD8902D2C}" type="pres">
      <dgm:prSet presAssocID="{B912B315-069A-4A52-BE0A-60CF48541772}" presName="parTxOnlySpace" presStyleCnt="0"/>
      <dgm:spPr/>
    </dgm:pt>
    <dgm:pt modelId="{E6326750-FC74-4C61-B45E-5039A712EDE9}" type="pres">
      <dgm:prSet presAssocID="{A137FB04-F5EB-45FB-AD37-410F91FD34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0241C-BDB6-4570-8863-05F36D8EDE44}" type="pres">
      <dgm:prSet presAssocID="{A1ECA2A8-2E6F-4390-8366-7CB957358AA4}" presName="parTxOnlySpace" presStyleCnt="0"/>
      <dgm:spPr/>
    </dgm:pt>
    <dgm:pt modelId="{63B7C52D-50B9-4C26-BBC4-88427FD208C5}" type="pres">
      <dgm:prSet presAssocID="{A9520413-F724-4E96-B19C-EF12DF3080F6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F70154-9A90-4315-AA48-F84E054B257E}" type="presOf" srcId="{F8958CA1-F75C-4A6E-B45F-D720658191D3}" destId="{9F3F79F7-449C-43AF-90CF-81895B125C15}" srcOrd="0" destOrd="0" presId="urn:microsoft.com/office/officeart/2005/8/layout/chevron1"/>
    <dgm:cxn modelId="{36BAA6F3-1B83-48A9-B6B2-8A1B6661C2D1}" type="presOf" srcId="{1A2B60A5-E4E5-4155-93AD-265C286DCB18}" destId="{5A7C5E30-8F3E-41A3-AF66-1366D3D84642}" srcOrd="0" destOrd="0" presId="urn:microsoft.com/office/officeart/2005/8/layout/chevron1"/>
    <dgm:cxn modelId="{41DD70D8-70A8-4870-8A8C-ABE0FB730332}" type="presOf" srcId="{9D3F5DC5-848A-45AD-AB2A-76951CD6D5DE}" destId="{0A2F7194-FDD2-40FF-9400-C1B89FF545E5}" srcOrd="0" destOrd="0" presId="urn:microsoft.com/office/officeart/2005/8/layout/chevron1"/>
    <dgm:cxn modelId="{C65772ED-0DA9-4233-9B53-374115070CED}" srcId="{9D3F5DC5-848A-45AD-AB2A-76951CD6D5DE}" destId="{2E68FD0D-99F6-48A7-9682-B114E296E6E1}" srcOrd="1" destOrd="0" parTransId="{2CA65313-A62E-431A-A74D-B2CD3DB1BF06}" sibTransId="{516DD608-59D3-4CF1-9AAA-1D4C6FF59BF4}"/>
    <dgm:cxn modelId="{E6CD8648-E5A0-41BE-A437-28EAD21B39F9}" srcId="{9D3F5DC5-848A-45AD-AB2A-76951CD6D5DE}" destId="{1A2B60A5-E4E5-4155-93AD-265C286DCB18}" srcOrd="2" destOrd="0" parTransId="{98BE9E95-4F87-4E92-95C0-A48BF4A68B88}" sibTransId="{B912B315-069A-4A52-BE0A-60CF48541772}"/>
    <dgm:cxn modelId="{143B2474-1E7B-4CC6-B195-54D84AF1A532}" srcId="{9D3F5DC5-848A-45AD-AB2A-76951CD6D5DE}" destId="{F8958CA1-F75C-4A6E-B45F-D720658191D3}" srcOrd="0" destOrd="0" parTransId="{FD3E59E6-B121-4A8C-82C9-44CBD2560801}" sibTransId="{EF5B048B-D1F1-4091-A618-F6C743CACF10}"/>
    <dgm:cxn modelId="{5D8A2C91-29A2-45C8-A870-AAF6332E0F83}" type="presOf" srcId="{2E68FD0D-99F6-48A7-9682-B114E296E6E1}" destId="{B27DACB9-E6EF-43AE-8163-8822D6126FD8}" srcOrd="0" destOrd="0" presId="urn:microsoft.com/office/officeart/2005/8/layout/chevron1"/>
    <dgm:cxn modelId="{0B098664-D050-4EF3-B3A3-83A7F7273939}" srcId="{9D3F5DC5-848A-45AD-AB2A-76951CD6D5DE}" destId="{A137FB04-F5EB-45FB-AD37-410F91FD349B}" srcOrd="3" destOrd="0" parTransId="{CF31526D-EE86-4CF9-BAA6-8CA9E321935C}" sibTransId="{A1ECA2A8-2E6F-4390-8366-7CB957358AA4}"/>
    <dgm:cxn modelId="{FA0FD7D7-5ECC-4673-B465-9348436DF93E}" type="presOf" srcId="{A9520413-F724-4E96-B19C-EF12DF3080F6}" destId="{63B7C52D-50B9-4C26-BBC4-88427FD208C5}" srcOrd="0" destOrd="0" presId="urn:microsoft.com/office/officeart/2005/8/layout/chevron1"/>
    <dgm:cxn modelId="{233B46E0-F9F3-48BD-9722-E42D04205DAD}" type="presOf" srcId="{A137FB04-F5EB-45FB-AD37-410F91FD349B}" destId="{E6326750-FC74-4C61-B45E-5039A712EDE9}" srcOrd="0" destOrd="0" presId="urn:microsoft.com/office/officeart/2005/8/layout/chevron1"/>
    <dgm:cxn modelId="{9FE4B118-1F9A-43CC-973A-0797879710AC}" srcId="{9D3F5DC5-848A-45AD-AB2A-76951CD6D5DE}" destId="{A9520413-F724-4E96-B19C-EF12DF3080F6}" srcOrd="4" destOrd="0" parTransId="{FB5E2AB9-537C-46EF-B054-13E422C2E698}" sibTransId="{F75157E3-0110-4575-96E5-7FAF12130388}"/>
    <dgm:cxn modelId="{3D5B48FD-2DF4-4BF4-B557-42E3264D8B16}" type="presParOf" srcId="{0A2F7194-FDD2-40FF-9400-C1B89FF545E5}" destId="{9F3F79F7-449C-43AF-90CF-81895B125C15}" srcOrd="0" destOrd="0" presId="urn:microsoft.com/office/officeart/2005/8/layout/chevron1"/>
    <dgm:cxn modelId="{5CC50BBA-691D-4325-B9A5-54310142A94D}" type="presParOf" srcId="{0A2F7194-FDD2-40FF-9400-C1B89FF545E5}" destId="{76AB657B-CA96-4F7B-ABC4-29A991984A97}" srcOrd="1" destOrd="0" presId="urn:microsoft.com/office/officeart/2005/8/layout/chevron1"/>
    <dgm:cxn modelId="{3DD2F3E1-0566-460F-AF9C-F6B58C0A3019}" type="presParOf" srcId="{0A2F7194-FDD2-40FF-9400-C1B89FF545E5}" destId="{B27DACB9-E6EF-43AE-8163-8822D6126FD8}" srcOrd="2" destOrd="0" presId="urn:microsoft.com/office/officeart/2005/8/layout/chevron1"/>
    <dgm:cxn modelId="{80DA9DF3-75E6-46AF-83FE-BF2C03CADEAA}" type="presParOf" srcId="{0A2F7194-FDD2-40FF-9400-C1B89FF545E5}" destId="{E661CE76-5622-4ED6-AA1B-876A51FE508A}" srcOrd="3" destOrd="0" presId="urn:microsoft.com/office/officeart/2005/8/layout/chevron1"/>
    <dgm:cxn modelId="{73735DBF-25A5-46F0-AC7E-F9B5ABECA308}" type="presParOf" srcId="{0A2F7194-FDD2-40FF-9400-C1B89FF545E5}" destId="{5A7C5E30-8F3E-41A3-AF66-1366D3D84642}" srcOrd="4" destOrd="0" presId="urn:microsoft.com/office/officeart/2005/8/layout/chevron1"/>
    <dgm:cxn modelId="{71852D4B-AD6F-4961-9D25-202BF2DC1253}" type="presParOf" srcId="{0A2F7194-FDD2-40FF-9400-C1B89FF545E5}" destId="{5A4EB7B9-6940-4560-9B37-325AD8902D2C}" srcOrd="5" destOrd="0" presId="urn:microsoft.com/office/officeart/2005/8/layout/chevron1"/>
    <dgm:cxn modelId="{DBE9A07A-9841-49A1-9592-07D4639B6A0F}" type="presParOf" srcId="{0A2F7194-FDD2-40FF-9400-C1B89FF545E5}" destId="{E6326750-FC74-4C61-B45E-5039A712EDE9}" srcOrd="6" destOrd="0" presId="urn:microsoft.com/office/officeart/2005/8/layout/chevron1"/>
    <dgm:cxn modelId="{C634F9E4-C9D8-4F2F-A044-FD486073EDA7}" type="presParOf" srcId="{0A2F7194-FDD2-40FF-9400-C1B89FF545E5}" destId="{D8B0241C-BDB6-4570-8863-05F36D8EDE44}" srcOrd="7" destOrd="0" presId="urn:microsoft.com/office/officeart/2005/8/layout/chevron1"/>
    <dgm:cxn modelId="{F043802A-1118-4D8B-93FF-68547331516D}" type="presParOf" srcId="{0A2F7194-FDD2-40FF-9400-C1B89FF545E5}" destId="{63B7C52D-50B9-4C26-BBC4-88427FD208C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F79F7-449C-43AF-90CF-81895B125C15}">
      <dsp:nvSpPr>
        <dsp:cNvPr id="0" name=""/>
        <dsp:cNvSpPr/>
      </dsp:nvSpPr>
      <dsp:spPr>
        <a:xfrm>
          <a:off x="2232" y="136028"/>
          <a:ext cx="1986855" cy="794742"/>
        </a:xfrm>
        <a:prstGeom prst="chevron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Analyze </a:t>
          </a:r>
          <a:r>
            <a:rPr lang="en-US" sz="2000" b="1" kern="1200" dirty="0" smtClean="0"/>
            <a:t>Territory</a:t>
          </a:r>
          <a:endParaRPr lang="en-US" sz="2000" b="1" kern="1200" dirty="0"/>
        </a:p>
      </dsp:txBody>
      <dsp:txXfrm>
        <a:off x="399603" y="136028"/>
        <a:ext cx="1192113" cy="794742"/>
      </dsp:txXfrm>
    </dsp:sp>
    <dsp:sp modelId="{B27DACB9-E6EF-43AE-8163-8822D6126FD8}">
      <dsp:nvSpPr>
        <dsp:cNvPr id="0" name=""/>
        <dsp:cNvSpPr/>
      </dsp:nvSpPr>
      <dsp:spPr>
        <a:xfrm>
          <a:off x="1790402" y="136028"/>
          <a:ext cx="1986855" cy="794742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Confirm </a:t>
          </a:r>
          <a:r>
            <a:rPr lang="en-US" sz="2000" b="1" kern="1200" dirty="0" smtClean="0"/>
            <a:t>Goals</a:t>
          </a:r>
          <a:endParaRPr lang="en-US" sz="2000" b="1" kern="1200" dirty="0"/>
        </a:p>
      </dsp:txBody>
      <dsp:txXfrm>
        <a:off x="2187773" y="136028"/>
        <a:ext cx="1192113" cy="794742"/>
      </dsp:txXfrm>
    </dsp:sp>
    <dsp:sp modelId="{5A7C5E30-8F3E-41A3-AF66-1366D3D84642}">
      <dsp:nvSpPr>
        <dsp:cNvPr id="0" name=""/>
        <dsp:cNvSpPr/>
      </dsp:nvSpPr>
      <dsp:spPr>
        <a:xfrm>
          <a:off x="3578572" y="152400"/>
          <a:ext cx="1986855" cy="761998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Choose </a:t>
          </a:r>
          <a:r>
            <a:rPr lang="en-US" sz="2000" b="1" kern="1200" dirty="0" smtClean="0"/>
            <a:t>Methods</a:t>
          </a:r>
          <a:endParaRPr lang="en-US" sz="2000" b="1" kern="1200" dirty="0"/>
        </a:p>
      </dsp:txBody>
      <dsp:txXfrm>
        <a:off x="3959571" y="152400"/>
        <a:ext cx="1224857" cy="761998"/>
      </dsp:txXfrm>
    </dsp:sp>
    <dsp:sp modelId="{E6326750-FC74-4C61-B45E-5039A712EDE9}">
      <dsp:nvSpPr>
        <dsp:cNvPr id="0" name=""/>
        <dsp:cNvSpPr/>
      </dsp:nvSpPr>
      <dsp:spPr>
        <a:xfrm>
          <a:off x="5366742" y="136028"/>
          <a:ext cx="1986855" cy="794742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Prioritize Prospects</a:t>
          </a:r>
        </a:p>
      </dsp:txBody>
      <dsp:txXfrm>
        <a:off x="5764113" y="136028"/>
        <a:ext cx="1192113" cy="794742"/>
      </dsp:txXfrm>
    </dsp:sp>
    <dsp:sp modelId="{63B7C52D-50B9-4C26-BBC4-88427FD208C5}">
      <dsp:nvSpPr>
        <dsp:cNvPr id="0" name=""/>
        <dsp:cNvSpPr/>
      </dsp:nvSpPr>
      <dsp:spPr>
        <a:xfrm>
          <a:off x="7154912" y="136028"/>
          <a:ext cx="1986855" cy="794742"/>
        </a:xfrm>
        <a:prstGeom prst="chevron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Develop </a:t>
          </a:r>
          <a:r>
            <a:rPr lang="en-US" sz="2000" b="1" kern="1200" dirty="0" smtClean="0"/>
            <a:t>Profiles</a:t>
          </a:r>
          <a:endParaRPr lang="en-US" sz="2000" b="1" kern="1200" dirty="0"/>
        </a:p>
      </dsp:txBody>
      <dsp:txXfrm>
        <a:off x="7552283" y="136028"/>
        <a:ext cx="1192113" cy="794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F79F7-449C-43AF-90CF-81895B125C15}">
      <dsp:nvSpPr>
        <dsp:cNvPr id="0" name=""/>
        <dsp:cNvSpPr/>
      </dsp:nvSpPr>
      <dsp:spPr>
        <a:xfrm>
          <a:off x="2232" y="136028"/>
          <a:ext cx="1986855" cy="794742"/>
        </a:xfrm>
        <a:prstGeom prst="chevron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Analyze </a:t>
          </a:r>
          <a:r>
            <a:rPr lang="en-US" sz="2000" b="1" kern="1200" dirty="0" smtClean="0"/>
            <a:t>Territory</a:t>
          </a:r>
          <a:endParaRPr lang="en-US" sz="2000" b="1" kern="1200" dirty="0"/>
        </a:p>
      </dsp:txBody>
      <dsp:txXfrm>
        <a:off x="399603" y="136028"/>
        <a:ext cx="1192113" cy="794742"/>
      </dsp:txXfrm>
    </dsp:sp>
    <dsp:sp modelId="{B27DACB9-E6EF-43AE-8163-8822D6126FD8}">
      <dsp:nvSpPr>
        <dsp:cNvPr id="0" name=""/>
        <dsp:cNvSpPr/>
      </dsp:nvSpPr>
      <dsp:spPr>
        <a:xfrm>
          <a:off x="1790402" y="136028"/>
          <a:ext cx="1986855" cy="794742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Confirm </a:t>
          </a:r>
          <a:r>
            <a:rPr lang="en-US" sz="2000" b="1" kern="1200" dirty="0" smtClean="0"/>
            <a:t>Goals</a:t>
          </a:r>
          <a:endParaRPr lang="en-US" sz="2000" b="1" kern="1200" dirty="0"/>
        </a:p>
      </dsp:txBody>
      <dsp:txXfrm>
        <a:off x="2187773" y="136028"/>
        <a:ext cx="1192113" cy="794742"/>
      </dsp:txXfrm>
    </dsp:sp>
    <dsp:sp modelId="{5A7C5E30-8F3E-41A3-AF66-1366D3D84642}">
      <dsp:nvSpPr>
        <dsp:cNvPr id="0" name=""/>
        <dsp:cNvSpPr/>
      </dsp:nvSpPr>
      <dsp:spPr>
        <a:xfrm>
          <a:off x="3578572" y="152400"/>
          <a:ext cx="1986855" cy="761998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Choose </a:t>
          </a:r>
          <a:r>
            <a:rPr lang="en-US" sz="2000" b="1" kern="1200" dirty="0" smtClean="0"/>
            <a:t>Methods</a:t>
          </a:r>
          <a:endParaRPr lang="en-US" sz="2000" b="1" kern="1200" dirty="0"/>
        </a:p>
      </dsp:txBody>
      <dsp:txXfrm>
        <a:off x="3959571" y="152400"/>
        <a:ext cx="1224857" cy="761998"/>
      </dsp:txXfrm>
    </dsp:sp>
    <dsp:sp modelId="{E6326750-FC74-4C61-B45E-5039A712EDE9}">
      <dsp:nvSpPr>
        <dsp:cNvPr id="0" name=""/>
        <dsp:cNvSpPr/>
      </dsp:nvSpPr>
      <dsp:spPr>
        <a:xfrm>
          <a:off x="5366742" y="136028"/>
          <a:ext cx="1986855" cy="794742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Prioritize Prospects</a:t>
          </a:r>
        </a:p>
      </dsp:txBody>
      <dsp:txXfrm>
        <a:off x="5764113" y="136028"/>
        <a:ext cx="1192113" cy="794742"/>
      </dsp:txXfrm>
    </dsp:sp>
    <dsp:sp modelId="{63B7C52D-50B9-4C26-BBC4-88427FD208C5}">
      <dsp:nvSpPr>
        <dsp:cNvPr id="0" name=""/>
        <dsp:cNvSpPr/>
      </dsp:nvSpPr>
      <dsp:spPr>
        <a:xfrm>
          <a:off x="7154912" y="136028"/>
          <a:ext cx="1986855" cy="794742"/>
        </a:xfrm>
        <a:prstGeom prst="chevron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Develop </a:t>
          </a:r>
          <a:r>
            <a:rPr lang="en-US" sz="2000" b="1" kern="1200" dirty="0" smtClean="0"/>
            <a:t>Profiles</a:t>
          </a:r>
          <a:endParaRPr lang="en-US" sz="2000" b="1" kern="1200" dirty="0"/>
        </a:p>
      </dsp:txBody>
      <dsp:txXfrm>
        <a:off x="7552283" y="136028"/>
        <a:ext cx="1192113" cy="794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F79F7-449C-43AF-90CF-81895B125C15}">
      <dsp:nvSpPr>
        <dsp:cNvPr id="0" name=""/>
        <dsp:cNvSpPr/>
      </dsp:nvSpPr>
      <dsp:spPr>
        <a:xfrm>
          <a:off x="2232" y="136028"/>
          <a:ext cx="1986855" cy="794742"/>
        </a:xfrm>
        <a:prstGeom prst="chevron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Analyze </a:t>
          </a:r>
          <a:r>
            <a:rPr lang="en-US" sz="2000" b="1" kern="1200" dirty="0" smtClean="0"/>
            <a:t>Territory</a:t>
          </a:r>
          <a:endParaRPr lang="en-US" sz="2000" b="1" kern="1200" dirty="0"/>
        </a:p>
      </dsp:txBody>
      <dsp:txXfrm>
        <a:off x="399603" y="136028"/>
        <a:ext cx="1192113" cy="794742"/>
      </dsp:txXfrm>
    </dsp:sp>
    <dsp:sp modelId="{B27DACB9-E6EF-43AE-8163-8822D6126FD8}">
      <dsp:nvSpPr>
        <dsp:cNvPr id="0" name=""/>
        <dsp:cNvSpPr/>
      </dsp:nvSpPr>
      <dsp:spPr>
        <a:xfrm>
          <a:off x="1790402" y="136028"/>
          <a:ext cx="1986855" cy="794742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Confirm </a:t>
          </a:r>
          <a:r>
            <a:rPr lang="en-US" sz="2000" b="1" kern="1200" dirty="0" smtClean="0"/>
            <a:t>Goals</a:t>
          </a:r>
          <a:endParaRPr lang="en-US" sz="2000" b="1" kern="1200" dirty="0"/>
        </a:p>
      </dsp:txBody>
      <dsp:txXfrm>
        <a:off x="2187773" y="136028"/>
        <a:ext cx="1192113" cy="794742"/>
      </dsp:txXfrm>
    </dsp:sp>
    <dsp:sp modelId="{5A7C5E30-8F3E-41A3-AF66-1366D3D84642}">
      <dsp:nvSpPr>
        <dsp:cNvPr id="0" name=""/>
        <dsp:cNvSpPr/>
      </dsp:nvSpPr>
      <dsp:spPr>
        <a:xfrm>
          <a:off x="3578572" y="152400"/>
          <a:ext cx="1986855" cy="761998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Choose </a:t>
          </a:r>
          <a:r>
            <a:rPr lang="en-US" sz="2000" b="1" kern="1200" dirty="0" smtClean="0"/>
            <a:t>Methods</a:t>
          </a:r>
          <a:endParaRPr lang="en-US" sz="2000" b="1" kern="1200" dirty="0"/>
        </a:p>
      </dsp:txBody>
      <dsp:txXfrm>
        <a:off x="3959571" y="152400"/>
        <a:ext cx="1224857" cy="761998"/>
      </dsp:txXfrm>
    </dsp:sp>
    <dsp:sp modelId="{E6326750-FC74-4C61-B45E-5039A712EDE9}">
      <dsp:nvSpPr>
        <dsp:cNvPr id="0" name=""/>
        <dsp:cNvSpPr/>
      </dsp:nvSpPr>
      <dsp:spPr>
        <a:xfrm>
          <a:off x="5366742" y="136028"/>
          <a:ext cx="1986855" cy="794742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Prioritize Prospects</a:t>
          </a:r>
        </a:p>
      </dsp:txBody>
      <dsp:txXfrm>
        <a:off x="5764113" y="136028"/>
        <a:ext cx="1192113" cy="794742"/>
      </dsp:txXfrm>
    </dsp:sp>
    <dsp:sp modelId="{63B7C52D-50B9-4C26-BBC4-88427FD208C5}">
      <dsp:nvSpPr>
        <dsp:cNvPr id="0" name=""/>
        <dsp:cNvSpPr/>
      </dsp:nvSpPr>
      <dsp:spPr>
        <a:xfrm>
          <a:off x="7154912" y="136028"/>
          <a:ext cx="1986855" cy="794742"/>
        </a:xfrm>
        <a:prstGeom prst="chevron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Develop </a:t>
          </a:r>
          <a:r>
            <a:rPr lang="en-US" sz="2000" b="1" kern="1200" dirty="0" smtClean="0"/>
            <a:t>Profiles</a:t>
          </a:r>
          <a:endParaRPr lang="en-US" sz="2000" b="1" kern="1200" dirty="0"/>
        </a:p>
      </dsp:txBody>
      <dsp:txXfrm>
        <a:off x="7552283" y="136028"/>
        <a:ext cx="1192113" cy="794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F79F7-449C-43AF-90CF-81895B125C15}">
      <dsp:nvSpPr>
        <dsp:cNvPr id="0" name=""/>
        <dsp:cNvSpPr/>
      </dsp:nvSpPr>
      <dsp:spPr>
        <a:xfrm>
          <a:off x="2232" y="136028"/>
          <a:ext cx="1986855" cy="794742"/>
        </a:xfrm>
        <a:prstGeom prst="chevron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Analyze </a:t>
          </a:r>
          <a:r>
            <a:rPr lang="en-US" sz="2000" b="1" kern="1200" dirty="0" smtClean="0"/>
            <a:t>Territory</a:t>
          </a:r>
          <a:endParaRPr lang="en-US" sz="2000" b="1" kern="1200" dirty="0"/>
        </a:p>
      </dsp:txBody>
      <dsp:txXfrm>
        <a:off x="399603" y="136028"/>
        <a:ext cx="1192113" cy="794742"/>
      </dsp:txXfrm>
    </dsp:sp>
    <dsp:sp modelId="{B27DACB9-E6EF-43AE-8163-8822D6126FD8}">
      <dsp:nvSpPr>
        <dsp:cNvPr id="0" name=""/>
        <dsp:cNvSpPr/>
      </dsp:nvSpPr>
      <dsp:spPr>
        <a:xfrm>
          <a:off x="1790402" y="136028"/>
          <a:ext cx="1986855" cy="794742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Confirm </a:t>
          </a:r>
          <a:r>
            <a:rPr lang="en-US" sz="2000" b="1" kern="1200" dirty="0" smtClean="0"/>
            <a:t>Goals</a:t>
          </a:r>
          <a:endParaRPr lang="en-US" sz="2000" b="1" kern="1200" dirty="0"/>
        </a:p>
      </dsp:txBody>
      <dsp:txXfrm>
        <a:off x="2187773" y="136028"/>
        <a:ext cx="1192113" cy="794742"/>
      </dsp:txXfrm>
    </dsp:sp>
    <dsp:sp modelId="{5A7C5E30-8F3E-41A3-AF66-1366D3D84642}">
      <dsp:nvSpPr>
        <dsp:cNvPr id="0" name=""/>
        <dsp:cNvSpPr/>
      </dsp:nvSpPr>
      <dsp:spPr>
        <a:xfrm>
          <a:off x="3578572" y="152400"/>
          <a:ext cx="1986855" cy="761998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Choose </a:t>
          </a:r>
          <a:r>
            <a:rPr lang="en-US" sz="2000" b="1" kern="1200" dirty="0" smtClean="0"/>
            <a:t>Methods</a:t>
          </a:r>
          <a:endParaRPr lang="en-US" sz="2000" b="1" kern="1200" dirty="0"/>
        </a:p>
      </dsp:txBody>
      <dsp:txXfrm>
        <a:off x="3959571" y="152400"/>
        <a:ext cx="1224857" cy="761998"/>
      </dsp:txXfrm>
    </dsp:sp>
    <dsp:sp modelId="{E6326750-FC74-4C61-B45E-5039A712EDE9}">
      <dsp:nvSpPr>
        <dsp:cNvPr id="0" name=""/>
        <dsp:cNvSpPr/>
      </dsp:nvSpPr>
      <dsp:spPr>
        <a:xfrm>
          <a:off x="5366742" y="136028"/>
          <a:ext cx="1986855" cy="794742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Prioritize Prospects</a:t>
          </a:r>
        </a:p>
      </dsp:txBody>
      <dsp:txXfrm>
        <a:off x="5764113" y="136028"/>
        <a:ext cx="1192113" cy="794742"/>
      </dsp:txXfrm>
    </dsp:sp>
    <dsp:sp modelId="{63B7C52D-50B9-4C26-BBC4-88427FD208C5}">
      <dsp:nvSpPr>
        <dsp:cNvPr id="0" name=""/>
        <dsp:cNvSpPr/>
      </dsp:nvSpPr>
      <dsp:spPr>
        <a:xfrm>
          <a:off x="7154912" y="136028"/>
          <a:ext cx="1986855" cy="794742"/>
        </a:xfrm>
        <a:prstGeom prst="chevron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Develop </a:t>
          </a:r>
          <a:r>
            <a:rPr lang="en-US" sz="2000" b="1" kern="1200" dirty="0" smtClean="0"/>
            <a:t>Profiles</a:t>
          </a:r>
          <a:endParaRPr lang="en-US" sz="2000" b="1" kern="1200" dirty="0"/>
        </a:p>
      </dsp:txBody>
      <dsp:txXfrm>
        <a:off x="7552283" y="136028"/>
        <a:ext cx="1192113" cy="7947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F79F7-449C-43AF-90CF-81895B125C15}">
      <dsp:nvSpPr>
        <dsp:cNvPr id="0" name=""/>
        <dsp:cNvSpPr/>
      </dsp:nvSpPr>
      <dsp:spPr>
        <a:xfrm>
          <a:off x="2232" y="136028"/>
          <a:ext cx="1986855" cy="794742"/>
        </a:xfrm>
        <a:prstGeom prst="chevron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Analyze </a:t>
          </a:r>
          <a:r>
            <a:rPr lang="en-US" sz="2000" b="1" kern="1200" dirty="0" smtClean="0"/>
            <a:t>Territory</a:t>
          </a:r>
          <a:endParaRPr lang="en-US" sz="2000" b="1" kern="1200" dirty="0"/>
        </a:p>
      </dsp:txBody>
      <dsp:txXfrm>
        <a:off x="399603" y="136028"/>
        <a:ext cx="1192113" cy="794742"/>
      </dsp:txXfrm>
    </dsp:sp>
    <dsp:sp modelId="{B27DACB9-E6EF-43AE-8163-8822D6126FD8}">
      <dsp:nvSpPr>
        <dsp:cNvPr id="0" name=""/>
        <dsp:cNvSpPr/>
      </dsp:nvSpPr>
      <dsp:spPr>
        <a:xfrm>
          <a:off x="1790402" y="136028"/>
          <a:ext cx="1986855" cy="794742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Confirm </a:t>
          </a:r>
          <a:r>
            <a:rPr lang="en-US" sz="2000" b="1" kern="1200" dirty="0" smtClean="0"/>
            <a:t>Goals</a:t>
          </a:r>
          <a:endParaRPr lang="en-US" sz="2000" b="1" kern="1200" dirty="0"/>
        </a:p>
      </dsp:txBody>
      <dsp:txXfrm>
        <a:off x="2187773" y="136028"/>
        <a:ext cx="1192113" cy="794742"/>
      </dsp:txXfrm>
    </dsp:sp>
    <dsp:sp modelId="{5A7C5E30-8F3E-41A3-AF66-1366D3D84642}">
      <dsp:nvSpPr>
        <dsp:cNvPr id="0" name=""/>
        <dsp:cNvSpPr/>
      </dsp:nvSpPr>
      <dsp:spPr>
        <a:xfrm>
          <a:off x="3578572" y="152400"/>
          <a:ext cx="1986855" cy="761998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Choose </a:t>
          </a:r>
          <a:r>
            <a:rPr lang="en-US" sz="2000" b="1" kern="1200" dirty="0" smtClean="0"/>
            <a:t>Methods</a:t>
          </a:r>
          <a:endParaRPr lang="en-US" sz="2000" b="1" kern="1200" dirty="0"/>
        </a:p>
      </dsp:txBody>
      <dsp:txXfrm>
        <a:off x="3959571" y="152400"/>
        <a:ext cx="1224857" cy="761998"/>
      </dsp:txXfrm>
    </dsp:sp>
    <dsp:sp modelId="{E6326750-FC74-4C61-B45E-5039A712EDE9}">
      <dsp:nvSpPr>
        <dsp:cNvPr id="0" name=""/>
        <dsp:cNvSpPr/>
      </dsp:nvSpPr>
      <dsp:spPr>
        <a:xfrm>
          <a:off x="5366742" y="136028"/>
          <a:ext cx="1986855" cy="794742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Prioritize Prospects</a:t>
          </a:r>
        </a:p>
      </dsp:txBody>
      <dsp:txXfrm>
        <a:off x="5764113" y="136028"/>
        <a:ext cx="1192113" cy="794742"/>
      </dsp:txXfrm>
    </dsp:sp>
    <dsp:sp modelId="{63B7C52D-50B9-4C26-BBC4-88427FD208C5}">
      <dsp:nvSpPr>
        <dsp:cNvPr id="0" name=""/>
        <dsp:cNvSpPr/>
      </dsp:nvSpPr>
      <dsp:spPr>
        <a:xfrm>
          <a:off x="7154912" y="136028"/>
          <a:ext cx="1986855" cy="794742"/>
        </a:xfrm>
        <a:prstGeom prst="chevron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Develop </a:t>
          </a:r>
          <a:r>
            <a:rPr lang="en-US" sz="2000" b="1" kern="1200" dirty="0" smtClean="0"/>
            <a:t>Profiles</a:t>
          </a:r>
          <a:endParaRPr lang="en-US" sz="2000" b="1" kern="1200" dirty="0"/>
        </a:p>
      </dsp:txBody>
      <dsp:txXfrm>
        <a:off x="7552283" y="136028"/>
        <a:ext cx="1192113" cy="794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ProSelling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17BD45-4329-4DA7-B741-53BD17B3D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dirty="0" err="1" smtClean="0"/>
              <a:t>ProSelling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614E39-D61D-4C94-B03D-B6891193C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45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45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45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45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45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16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6336"/>
            <a:fld id="{D70589E1-78F2-4781-83EA-B1324C762AF3}" type="slidenum">
              <a:rPr lang="en-US" smtClean="0">
                <a:solidFill>
                  <a:prstClr val="black"/>
                </a:solidFill>
              </a:rPr>
              <a:pPr defTabSz="956336"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4547" name="Rectangle 1031"/>
          <p:cNvSpPr txBox="1">
            <a:spLocks noGrp="1" noChangeArrowheads="1"/>
          </p:cNvSpPr>
          <p:nvPr/>
        </p:nvSpPr>
        <p:spPr bwMode="auto">
          <a:xfrm>
            <a:off x="4145611" y="9121306"/>
            <a:ext cx="3169589" cy="4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22" tIns="47861" rIns="95722" bIns="47861" anchor="b"/>
          <a:lstStyle/>
          <a:p>
            <a:pPr algn="r" defTabSz="956336"/>
            <a:fld id="{1B6B4B4B-D09C-41A7-8ADF-422649A805B8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56336"/>
              <a:t>18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4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6336"/>
            <a:fld id="{54B301C8-2CB1-4299-930F-B62E6093DD9E}" type="slidenum">
              <a:rPr lang="en-US" smtClean="0">
                <a:solidFill>
                  <a:prstClr val="black"/>
                </a:solidFill>
              </a:rPr>
              <a:pPr defTabSz="956336"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6595" name="Rectangle 1031"/>
          <p:cNvSpPr txBox="1">
            <a:spLocks noGrp="1" noChangeArrowheads="1"/>
          </p:cNvSpPr>
          <p:nvPr/>
        </p:nvSpPr>
        <p:spPr bwMode="auto">
          <a:xfrm>
            <a:off x="4145611" y="9121306"/>
            <a:ext cx="3169589" cy="4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22" tIns="47861" rIns="95722" bIns="47861" anchor="b"/>
          <a:lstStyle/>
          <a:p>
            <a:pPr algn="r" defTabSz="956336"/>
            <a:fld id="{D542237F-D212-4EEA-B511-D241905A75C1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56336"/>
              <a:t>19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6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6336"/>
            <a:fld id="{87CC1B3D-272B-455D-8746-458FD9206715}" type="slidenum">
              <a:rPr lang="en-US" smtClean="0">
                <a:solidFill>
                  <a:prstClr val="black"/>
                </a:solidFill>
              </a:rPr>
              <a:pPr defTabSz="956336"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7619" name="Rectangle 1031"/>
          <p:cNvSpPr txBox="1">
            <a:spLocks noGrp="1" noChangeArrowheads="1"/>
          </p:cNvSpPr>
          <p:nvPr/>
        </p:nvSpPr>
        <p:spPr bwMode="auto">
          <a:xfrm>
            <a:off x="4145611" y="9121306"/>
            <a:ext cx="3169589" cy="4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22" tIns="47861" rIns="95722" bIns="47861" anchor="b"/>
          <a:lstStyle/>
          <a:p>
            <a:pPr algn="r" defTabSz="956336"/>
            <a:fld id="{68A15293-1890-4098-B341-BC763706BAF6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56336"/>
              <a:t>20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7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6336"/>
            <a:fld id="{0E387D04-70BB-4F84-9CA6-7090DC8651BA}" type="slidenum">
              <a:rPr lang="en-US" smtClean="0">
                <a:solidFill>
                  <a:prstClr val="black"/>
                </a:solidFill>
              </a:rPr>
              <a:pPr defTabSz="956336"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43" name="Rectangle 1031"/>
          <p:cNvSpPr txBox="1">
            <a:spLocks noGrp="1" noChangeArrowheads="1"/>
          </p:cNvSpPr>
          <p:nvPr/>
        </p:nvSpPr>
        <p:spPr bwMode="auto">
          <a:xfrm>
            <a:off x="4145611" y="9121306"/>
            <a:ext cx="3169589" cy="4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22" tIns="47861" rIns="95722" bIns="47861" anchor="b"/>
          <a:lstStyle/>
          <a:p>
            <a:pPr algn="r" defTabSz="956336"/>
            <a:fld id="{46926AB4-9D30-4E4E-A212-F51DD7249E8C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56336"/>
              <a:t>21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8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2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6336"/>
            <a:fld id="{CAE068C6-3CCA-412A-87A6-06037F82A13F}" type="slidenum">
              <a:rPr lang="en-US" smtClean="0">
                <a:solidFill>
                  <a:prstClr val="black"/>
                </a:solidFill>
              </a:rPr>
              <a:pPr defTabSz="956336"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9667" name="Rectangle 1031"/>
          <p:cNvSpPr txBox="1">
            <a:spLocks noGrp="1" noChangeArrowheads="1"/>
          </p:cNvSpPr>
          <p:nvPr/>
        </p:nvSpPr>
        <p:spPr bwMode="auto">
          <a:xfrm>
            <a:off x="4145611" y="9121306"/>
            <a:ext cx="3169589" cy="4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22" tIns="47861" rIns="95722" bIns="47861" anchor="b"/>
          <a:lstStyle/>
          <a:p>
            <a:pPr algn="r" defTabSz="956336"/>
            <a:fld id="{0C95FC44-3E5D-44FC-9669-AF8B503421E6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56336"/>
              <a:t>22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9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6336"/>
            <a:fld id="{E6CFAF20-1726-4AEB-B159-FF3BA86D8B1E}" type="slidenum">
              <a:rPr lang="en-US" smtClean="0">
                <a:solidFill>
                  <a:prstClr val="black"/>
                </a:solidFill>
              </a:rPr>
              <a:pPr defTabSz="956336"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0691" name="Rectangle 1031"/>
          <p:cNvSpPr txBox="1">
            <a:spLocks noGrp="1" noChangeArrowheads="1"/>
          </p:cNvSpPr>
          <p:nvPr/>
        </p:nvSpPr>
        <p:spPr bwMode="auto">
          <a:xfrm>
            <a:off x="4145611" y="9121306"/>
            <a:ext cx="3169589" cy="4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22" tIns="47861" rIns="95722" bIns="47861" anchor="b"/>
          <a:lstStyle/>
          <a:p>
            <a:pPr algn="r" defTabSz="956336"/>
            <a:fld id="{358B40C3-739B-460D-B8D5-838ED9E97FFA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56336"/>
              <a:t>23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70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6336"/>
            <a:fld id="{005D4639-BEB3-433E-9510-43FAA8CD4FD9}" type="slidenum">
              <a:rPr lang="en-US" smtClean="0">
                <a:solidFill>
                  <a:prstClr val="black"/>
                </a:solidFill>
              </a:rPr>
              <a:pPr defTabSz="956336"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1715" name="Rectangle 1031"/>
          <p:cNvSpPr txBox="1">
            <a:spLocks noGrp="1" noChangeArrowheads="1"/>
          </p:cNvSpPr>
          <p:nvPr/>
        </p:nvSpPr>
        <p:spPr bwMode="auto">
          <a:xfrm>
            <a:off x="4145611" y="9121306"/>
            <a:ext cx="3169589" cy="4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22" tIns="47861" rIns="95722" bIns="47861" anchor="b"/>
          <a:lstStyle/>
          <a:p>
            <a:pPr algn="r" defTabSz="956336"/>
            <a:fld id="{7F3D05B9-2F11-4213-B2B4-E686337B60B6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56336"/>
              <a:t>24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71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6336"/>
            <a:fld id="{660DCB56-F440-4567-9D9F-61B4CF0A23DA}" type="slidenum">
              <a:rPr lang="en-US" smtClean="0">
                <a:solidFill>
                  <a:prstClr val="black"/>
                </a:solidFill>
              </a:rPr>
              <a:pPr defTabSz="956336"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2739" name="Rectangle 1031"/>
          <p:cNvSpPr txBox="1">
            <a:spLocks noGrp="1" noChangeArrowheads="1"/>
          </p:cNvSpPr>
          <p:nvPr/>
        </p:nvSpPr>
        <p:spPr bwMode="auto">
          <a:xfrm>
            <a:off x="4145611" y="9121306"/>
            <a:ext cx="3169589" cy="4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22" tIns="47861" rIns="95722" bIns="47861" anchor="b"/>
          <a:lstStyle/>
          <a:p>
            <a:pPr algn="r" defTabSz="956336"/>
            <a:fld id="{A1F6AF57-4941-47EC-A4C3-034B2355437D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algn="r" defTabSz="956336"/>
              <a:t>25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72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6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8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92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92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37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43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9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64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91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44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5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4">
    <p:bg>
      <p:bgPr>
        <a:solidFill>
          <a:srgbClr val="FF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3A61D-D9CD-4A33-AE77-A6E6EAB6AAD0}" type="datetime1">
              <a:rPr lang="en-US" smtClean="0"/>
              <a:t>5/15/2016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8543-D94E-46EF-93D3-34E9809F0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B40E-ED42-4537-BC1E-4D0F1F19DA45}" type="datetimeFigureOut">
              <a:rPr lang="en-US"/>
              <a:pPr>
                <a:defRPr/>
              </a:pPr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8D72-AAF0-4375-8C7F-F9B00AE4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0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2"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1">
    <p:bg>
      <p:bgPr>
        <a:solidFill>
          <a:srgbClr val="FEE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3">
    <p:bg>
      <p:bgPr>
        <a:solidFill>
          <a:srgbClr val="D9F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7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315200" y="6477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  Chapter 4   </a:t>
            </a:r>
            <a:fld id="{D2D5A2E1-FC72-4D79-A74A-A37DA5467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05800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10400" y="6492875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9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325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5" name="Rectangle 532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FBCC5-EEC7-42A1-8A8D-FDB219925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6464-7AAF-4C50-AC2B-7796C2711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2550"/>
            <a:ext cx="3048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3003-4F3B-4850-804B-0152B5C7C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38600"/>
            <a:ext cx="8229600" cy="20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26483"/>
            <a:ext cx="9174480" cy="68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3" r:id="rId3"/>
    <p:sldLayoutId id="2147483695" r:id="rId4"/>
    <p:sldLayoutId id="2147483688" r:id="rId5"/>
    <p:sldLayoutId id="2147483689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276600" cy="4144963"/>
          </a:xfrm>
        </p:spPr>
        <p:txBody>
          <a:bodyPr/>
          <a:lstStyle/>
          <a:p>
            <a:r>
              <a:rPr lang="en-US" b="1" dirty="0" smtClean="0"/>
              <a:t>Preparing to Sell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66464-7AAF-4C50-AC2B-7796C27116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Prospecting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Prospecting Process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46167"/>
              </p:ext>
            </p:extLst>
          </p:nvPr>
        </p:nvGraphicFramePr>
        <p:xfrm>
          <a:off x="0" y="12192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" y="2286000"/>
            <a:ext cx="289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Analyze the Territory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What is the marketing strategy?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What segments exist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Which provide the prospects who are most likely to “fit” with  the strategy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3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Prospecting Process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212373"/>
              </p:ext>
            </p:extLst>
          </p:nvPr>
        </p:nvGraphicFramePr>
        <p:xfrm>
          <a:off x="0" y="12192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81200" y="2298680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Confirm Sales Goals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Market Penetration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Account Concentration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Confirm with leaders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3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Prospecting Process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336886"/>
              </p:ext>
            </p:extLst>
          </p:nvPr>
        </p:nvGraphicFramePr>
        <p:xfrm>
          <a:off x="0" y="12192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33800" y="2298679"/>
            <a:ext cx="4114800" cy="451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Choose Prospecting Methods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Cold Calls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Lack of Motivation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Fear of Rejection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Canvassing or Blitzing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Leads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From Customers, other professionals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Trades shows or field days</a:t>
            </a:r>
          </a:p>
        </p:txBody>
      </p:sp>
    </p:spTree>
    <p:extLst>
      <p:ext uri="{BB962C8B-B14F-4D97-AF65-F5344CB8AC3E}">
        <p14:creationId xmlns:p14="http://schemas.microsoft.com/office/powerpoint/2010/main" val="25127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Days</a:t>
            </a:r>
            <a:endParaRPr lang="en-US" dirty="0"/>
          </a:p>
        </p:txBody>
      </p:sp>
      <p:pic>
        <p:nvPicPr>
          <p:cNvPr id="4" name="4b - John Dulin - Bayer - Be professional and able to answer question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4539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Prospecting Process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86547"/>
              </p:ext>
            </p:extLst>
          </p:nvPr>
        </p:nvGraphicFramePr>
        <p:xfrm>
          <a:off x="0" y="12192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38800" y="2286000"/>
            <a:ext cx="350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Qualify or Prequalify Candidates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Prioritize them by name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PPI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Prospecting Process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8996963"/>
              </p:ext>
            </p:extLst>
          </p:nvPr>
        </p:nvGraphicFramePr>
        <p:xfrm>
          <a:off x="0" y="1219200"/>
          <a:ext cx="9144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58000" y="2286000"/>
            <a:ext cx="2362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3300"/>
                </a:solidFill>
              </a:rPr>
              <a:t>Pertinent Information</a:t>
            </a:r>
          </a:p>
          <a:p>
            <a:endParaRPr lang="en-US" sz="2400" dirty="0" smtClean="0">
              <a:solidFill>
                <a:srgbClr val="6633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663300"/>
                </a:solidFill>
              </a:rPr>
              <a:t>History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663300"/>
                </a:solidFill>
              </a:rPr>
              <a:t>Preferences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663300"/>
                </a:solidFill>
              </a:rPr>
              <a:t>Beliefs, Goals and Needs</a:t>
            </a:r>
          </a:p>
          <a:p>
            <a:endParaRPr lang="en-US" sz="2400" dirty="0">
              <a:solidFill>
                <a:srgbClr val="663300"/>
              </a:solidFill>
            </a:endParaRPr>
          </a:p>
          <a:p>
            <a:r>
              <a:rPr lang="en-US" sz="2400" dirty="0" smtClean="0">
                <a:solidFill>
                  <a:srgbClr val="663300"/>
                </a:solidFill>
              </a:rPr>
              <a:t>Updated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5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en-US" smtClean="0"/>
              <a:t>Prospect Priority Index (PPI)</a:t>
            </a:r>
          </a:p>
        </p:txBody>
      </p:sp>
      <p:sp>
        <p:nvSpPr>
          <p:cNvPr id="11059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114800"/>
          </a:xfrm>
          <a:noFill/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b="1" dirty="0" smtClean="0"/>
              <a:t>Step 1.</a:t>
            </a:r>
            <a:r>
              <a:rPr lang="en-US" sz="2400" b="1" dirty="0"/>
              <a:t> –</a:t>
            </a:r>
            <a:r>
              <a:rPr lang="en-US" sz="2400" b="1" dirty="0" smtClean="0"/>
              <a:t> </a:t>
            </a:r>
            <a:r>
              <a:rPr lang="en-US" sz="2000" b="1" dirty="0" smtClean="0"/>
              <a:t>Identify Criteria for high priority customers 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2000" dirty="0" smtClean="0"/>
              <a:t>	</a:t>
            </a:r>
            <a:r>
              <a:rPr lang="en-US" sz="1600" dirty="0" smtClean="0"/>
              <a:t>Develop a list of the criteria that </a:t>
            </a:r>
            <a:r>
              <a:rPr lang="en-US" sz="1600" u="sng" dirty="0" smtClean="0"/>
              <a:t>you</a:t>
            </a:r>
            <a:r>
              <a:rPr lang="en-US" sz="1600" dirty="0" smtClean="0"/>
              <a:t> consider to be important characteristics of valuable customers – that is, the ideal customer.  These criteria may be demographic, behavioral, or attitudinal.  Include as many criteria as you believe are important, but at </a:t>
            </a:r>
            <a:r>
              <a:rPr lang="en-US" sz="1600" u="sng" dirty="0" smtClean="0"/>
              <a:t>least five.</a:t>
            </a:r>
            <a:r>
              <a:rPr lang="en-US" sz="1600" b="1" dirty="0" smtClean="0"/>
              <a:t>                 </a:t>
            </a:r>
            <a:r>
              <a:rPr lang="en-US" sz="2000" b="1" dirty="0" smtClean="0"/>
              <a:t>			   		              				   Weight</a:t>
            </a:r>
          </a:p>
          <a:p>
            <a:pPr marL="0" indent="0" eaLnBrk="1" hangingPunct="1">
              <a:buNone/>
            </a:pPr>
            <a:r>
              <a:rPr lang="en-US" sz="2000" dirty="0" smtClean="0"/>
              <a:t>		</a:t>
            </a:r>
            <a:r>
              <a:rPr lang="en-US" sz="2000" b="1" dirty="0"/>
              <a:t>Criteria</a:t>
            </a:r>
            <a:r>
              <a:rPr lang="en-US" sz="2000" dirty="0" smtClean="0"/>
              <a:t>			     	</a:t>
            </a:r>
            <a:r>
              <a:rPr lang="en-US" sz="2000" dirty="0"/>
              <a:t>	</a:t>
            </a:r>
            <a:r>
              <a:rPr lang="en-US" sz="2000" dirty="0" smtClean="0"/>
              <a:t>(10 = high)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2000" dirty="0" smtClean="0"/>
              <a:t>		_________________________________            	__________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2000" dirty="0" smtClean="0"/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2000" dirty="0" smtClean="0"/>
              <a:t>		_________________________________            	__________</a:t>
            </a:r>
            <a:endParaRPr lang="en-US" sz="2000" b="1" dirty="0" smtClean="0"/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2000" b="1" dirty="0" smtClean="0"/>
              <a:t>  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2000" b="1" dirty="0" smtClean="0"/>
              <a:t>		_________________________________</a:t>
            </a:r>
            <a:r>
              <a:rPr lang="en-US" sz="2000" dirty="0" smtClean="0"/>
              <a:t>            	__________</a:t>
            </a:r>
            <a:endParaRPr lang="en-US" sz="1600" dirty="0" smtClean="0"/>
          </a:p>
        </p:txBody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131763" y="685800"/>
            <a:ext cx="891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" y="5334000"/>
            <a:ext cx="82600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Step </a:t>
            </a:r>
            <a:r>
              <a:rPr lang="en-US" sz="2400" b="1" dirty="0"/>
              <a:t>2.  – </a:t>
            </a:r>
            <a:r>
              <a:rPr lang="en-US" sz="2000" b="1" dirty="0"/>
              <a:t>Weight Criteria</a:t>
            </a:r>
            <a:endParaRPr lang="en-US" sz="1600" b="1" dirty="0"/>
          </a:p>
          <a:p>
            <a:pPr marL="411163"/>
            <a:r>
              <a:rPr lang="en-US" sz="1600" dirty="0" smtClean="0"/>
              <a:t>After </a:t>
            </a:r>
            <a:r>
              <a:rPr lang="en-US" sz="1600" dirty="0"/>
              <a:t>you have developed a list of criteria, assign a “weight” or importance factor for each criteria (10 = high).  While all criteria on your list are important (or they would not have been on your list) make certain that your weights accurately reflect the “relative” importance of each criteria.</a:t>
            </a:r>
          </a:p>
        </p:txBody>
      </p:sp>
    </p:spTree>
    <p:extLst>
      <p:ext uri="{BB962C8B-B14F-4D97-AF65-F5344CB8AC3E}">
        <p14:creationId xmlns:p14="http://schemas.microsoft.com/office/powerpoint/2010/main" val="2322421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25000"/>
              </a:lnSpc>
            </a:pPr>
            <a:r>
              <a:rPr lang="en-US" smtClean="0"/>
              <a:t>Prospect Priority Index (PPI)</a:t>
            </a:r>
          </a:p>
        </p:txBody>
      </p:sp>
      <p:sp>
        <p:nvSpPr>
          <p:cNvPr id="11264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dirty="0" smtClean="0"/>
              <a:t>Step 3</a:t>
            </a:r>
            <a:r>
              <a:rPr lang="en-US" sz="1600" b="1" dirty="0" smtClean="0"/>
              <a:t> </a:t>
            </a:r>
            <a:r>
              <a:rPr lang="en-US" sz="2400" b="1" dirty="0" smtClean="0"/>
              <a:t> - </a:t>
            </a:r>
            <a:r>
              <a:rPr lang="en-US" sz="1800" dirty="0" smtClean="0"/>
              <a:t>Develop a Group Consensus of Criteria</a:t>
            </a:r>
            <a:endParaRPr lang="en-US" sz="1600" dirty="0" smtClean="0"/>
          </a:p>
          <a:p>
            <a:pPr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b="1" dirty="0" smtClean="0"/>
              <a:t>Within your assigned groups, develop a consensus of criteria – with weights – that you all can live with.  Be ready to report your group’s criteria and support your list.</a:t>
            </a:r>
            <a:endParaRPr lang="en-US" sz="1600" u="sng" dirty="0" smtClean="0"/>
          </a:p>
          <a:p>
            <a:pPr marL="0" indent="0" eaLnBrk="1" hangingPunct="1">
              <a:buNone/>
            </a:pPr>
            <a:r>
              <a:rPr lang="en-US" sz="2000" b="1" dirty="0"/>
              <a:t>	</a:t>
            </a:r>
            <a:r>
              <a:rPr lang="en-US" sz="1600" b="1" dirty="0"/>
              <a:t>                 			   		              					</a:t>
            </a:r>
            <a:r>
              <a:rPr lang="en-US" sz="2000" b="1" dirty="0"/>
              <a:t>		  </a:t>
            </a:r>
            <a:r>
              <a:rPr lang="en-US" sz="2000" b="1" dirty="0" smtClean="0"/>
              <a:t> </a:t>
            </a:r>
            <a:r>
              <a:rPr lang="en-US" sz="2000" b="1" dirty="0"/>
              <a:t>Weight</a:t>
            </a:r>
          </a:p>
          <a:p>
            <a:pPr marL="0" indent="0" eaLnBrk="1" hangingPunct="1">
              <a:buNone/>
            </a:pPr>
            <a:r>
              <a:rPr lang="en-US" sz="2000" dirty="0"/>
              <a:t>		</a:t>
            </a:r>
            <a:r>
              <a:rPr lang="en-US" sz="2000" b="1" dirty="0"/>
              <a:t>Criteria</a:t>
            </a:r>
            <a:r>
              <a:rPr lang="en-US" sz="2000" dirty="0"/>
              <a:t>			     	</a:t>
            </a:r>
            <a:r>
              <a:rPr lang="en-US" sz="2000" dirty="0" smtClean="0"/>
              <a:t>(</a:t>
            </a:r>
            <a:r>
              <a:rPr lang="en-US" sz="2000" dirty="0"/>
              <a:t>10 = high)</a:t>
            </a:r>
          </a:p>
          <a:p>
            <a:pPr marL="0" indent="0" eaLnBrk="1" hangingPunct="1"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_________________________________            __________</a:t>
            </a:r>
          </a:p>
          <a:p>
            <a:pPr marL="0" indent="0" eaLnBrk="1" hangingPunct="1">
              <a:buNone/>
            </a:pPr>
            <a:endParaRPr lang="en-US" sz="2000" dirty="0"/>
          </a:p>
          <a:p>
            <a:pPr marL="0" indent="0" eaLnBrk="1" hangingPunct="1">
              <a:buNone/>
            </a:pPr>
            <a:r>
              <a:rPr lang="en-US" sz="2000" dirty="0"/>
              <a:t>	_________________________________            __________</a:t>
            </a:r>
            <a:endParaRPr lang="en-US" sz="2000" b="1" dirty="0"/>
          </a:p>
          <a:p>
            <a:pPr marL="0" indent="0" eaLnBrk="1" hangingPunct="1">
              <a:buNone/>
            </a:pPr>
            <a:r>
              <a:rPr lang="en-US" sz="2000" b="1" dirty="0"/>
              <a:t>   </a:t>
            </a:r>
          </a:p>
          <a:p>
            <a:pPr marL="0" indent="0" eaLnBrk="1" hangingPunct="1">
              <a:buNone/>
            </a:pPr>
            <a:r>
              <a:rPr lang="en-US" sz="2000" b="1" dirty="0"/>
              <a:t>	_________________________________</a:t>
            </a:r>
            <a:r>
              <a:rPr lang="en-US" sz="2000" dirty="0"/>
              <a:t>            __________</a:t>
            </a:r>
            <a:endParaRPr lang="en-US" sz="2000" b="1" dirty="0"/>
          </a:p>
          <a:p>
            <a:pPr marL="0" indent="0">
              <a:lnSpc>
                <a:spcPct val="80000"/>
              </a:lnSpc>
              <a:buNone/>
            </a:pPr>
            <a:endParaRPr lang="en-US" sz="2000" b="1" dirty="0" smtClean="0"/>
          </a:p>
          <a:p>
            <a:pPr marL="0" indent="0">
              <a:lnSpc>
                <a:spcPct val="80000"/>
              </a:lnSpc>
              <a:buNone/>
            </a:pP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842736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Prospecting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60937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156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Prospect Priority Index Calculator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0" y="1127125"/>
            <a:ext cx="9144000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Step </a:t>
            </a:r>
            <a:r>
              <a:rPr lang="en-US" sz="2400" b="1" dirty="0" smtClean="0">
                <a:solidFill>
                  <a:srgbClr val="FF0000"/>
                </a:solidFill>
              </a:rPr>
              <a:t>4 - </a:t>
            </a:r>
            <a:r>
              <a:rPr lang="en-US" dirty="0">
                <a:solidFill>
                  <a:srgbClr val="FF0000"/>
                </a:solidFill>
              </a:rPr>
              <a:t>Copy your “desirability” factors into Calculator</a:t>
            </a:r>
          </a:p>
        </p:txBody>
      </p:sp>
      <p:sp>
        <p:nvSpPr>
          <p:cNvPr id="113670" name="Line 5"/>
          <p:cNvSpPr>
            <a:spLocks noChangeShapeType="1"/>
          </p:cNvSpPr>
          <p:nvPr/>
        </p:nvSpPr>
        <p:spPr bwMode="auto">
          <a:xfrm flipH="1">
            <a:off x="1447800" y="1219200"/>
            <a:ext cx="1600200" cy="1219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1494" name="Rectangle 6"/>
          <p:cNvSpPr>
            <a:spLocks noChangeArrowheads="1"/>
          </p:cNvSpPr>
          <p:nvPr/>
        </p:nvSpPr>
        <p:spPr bwMode="auto">
          <a:xfrm>
            <a:off x="25400" y="2362200"/>
            <a:ext cx="2336800" cy="3343275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3672" name="Text Box 7"/>
          <p:cNvSpPr txBox="1">
            <a:spLocks noChangeArrowheads="1"/>
          </p:cNvSpPr>
          <p:nvPr/>
        </p:nvSpPr>
        <p:spPr bwMode="auto">
          <a:xfrm>
            <a:off x="223838" y="2349500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Current Size</a:t>
            </a:r>
          </a:p>
        </p:txBody>
      </p:sp>
      <p:sp>
        <p:nvSpPr>
          <p:cNvPr id="113673" name="Text Box 8"/>
          <p:cNvSpPr txBox="1">
            <a:spLocks noChangeArrowheads="1"/>
          </p:cNvSpPr>
          <p:nvPr/>
        </p:nvSpPr>
        <p:spPr bwMode="auto">
          <a:xfrm>
            <a:off x="223838" y="2641600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Growth Potential</a:t>
            </a:r>
          </a:p>
        </p:txBody>
      </p:sp>
      <p:sp>
        <p:nvSpPr>
          <p:cNvPr id="113674" name="Text Box 9"/>
          <p:cNvSpPr txBox="1">
            <a:spLocks noChangeArrowheads="1"/>
          </p:cNvSpPr>
          <p:nvPr/>
        </p:nvSpPr>
        <p:spPr bwMode="auto">
          <a:xfrm>
            <a:off x="223838" y="2955925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Financial Stability</a:t>
            </a:r>
          </a:p>
        </p:txBody>
      </p:sp>
      <p:sp>
        <p:nvSpPr>
          <p:cNvPr id="113675" name="Text Box 10"/>
          <p:cNvSpPr txBox="1">
            <a:spLocks noChangeArrowheads="1"/>
          </p:cNvSpPr>
          <p:nvPr/>
        </p:nvSpPr>
        <p:spPr bwMode="auto">
          <a:xfrm>
            <a:off x="223838" y="3246438"/>
            <a:ext cx="2068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Management Ability</a:t>
            </a:r>
          </a:p>
        </p:txBody>
      </p:sp>
      <p:sp>
        <p:nvSpPr>
          <p:cNvPr id="113676" name="Text Box 11"/>
          <p:cNvSpPr txBox="1">
            <a:spLocks noChangeArrowheads="1"/>
          </p:cNvSpPr>
          <p:nvPr/>
        </p:nvSpPr>
        <p:spPr bwMode="auto">
          <a:xfrm>
            <a:off x="233363" y="3544888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Influential</a:t>
            </a:r>
          </a:p>
        </p:txBody>
      </p:sp>
    </p:spTree>
    <p:extLst>
      <p:ext uri="{BB962C8B-B14F-4D97-AF65-F5344CB8AC3E}">
        <p14:creationId xmlns:p14="http://schemas.microsoft.com/office/powerpoint/2010/main" val="9874881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Prospect Priority Index Calculator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2516" name="Rectangle 4"/>
          <p:cNvSpPr>
            <a:spLocks noChangeArrowheads="1"/>
          </p:cNvSpPr>
          <p:nvPr/>
        </p:nvSpPr>
        <p:spPr bwMode="auto">
          <a:xfrm>
            <a:off x="2362200" y="2144712"/>
            <a:ext cx="801688" cy="31035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4694" name="Text Box 5"/>
          <p:cNvSpPr txBox="1">
            <a:spLocks noChangeArrowheads="1"/>
          </p:cNvSpPr>
          <p:nvPr/>
        </p:nvSpPr>
        <p:spPr bwMode="auto">
          <a:xfrm>
            <a:off x="223838" y="2163762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Current Size</a:t>
            </a:r>
          </a:p>
        </p:txBody>
      </p:sp>
      <p:sp>
        <p:nvSpPr>
          <p:cNvPr id="114695" name="Text Box 6"/>
          <p:cNvSpPr txBox="1">
            <a:spLocks noChangeArrowheads="1"/>
          </p:cNvSpPr>
          <p:nvPr/>
        </p:nvSpPr>
        <p:spPr bwMode="auto">
          <a:xfrm>
            <a:off x="223838" y="2484437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Growth Potential</a:t>
            </a:r>
          </a:p>
        </p:txBody>
      </p:sp>
      <p:sp>
        <p:nvSpPr>
          <p:cNvPr id="114696" name="Text Box 7"/>
          <p:cNvSpPr txBox="1">
            <a:spLocks noChangeArrowheads="1"/>
          </p:cNvSpPr>
          <p:nvPr/>
        </p:nvSpPr>
        <p:spPr bwMode="auto">
          <a:xfrm>
            <a:off x="223838" y="2798762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Financial Stability</a:t>
            </a:r>
          </a:p>
        </p:txBody>
      </p:sp>
      <p:sp>
        <p:nvSpPr>
          <p:cNvPr id="114697" name="Text Box 8"/>
          <p:cNvSpPr txBox="1">
            <a:spLocks noChangeArrowheads="1"/>
          </p:cNvSpPr>
          <p:nvPr/>
        </p:nvSpPr>
        <p:spPr bwMode="auto">
          <a:xfrm>
            <a:off x="223838" y="3089275"/>
            <a:ext cx="2068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3300"/>
                </a:solidFill>
                <a:latin typeface="Arial" charset="0"/>
              </a:rPr>
              <a:t>Management Ability</a:t>
            </a:r>
          </a:p>
        </p:txBody>
      </p:sp>
      <p:sp>
        <p:nvSpPr>
          <p:cNvPr id="114698" name="Text Box 9"/>
          <p:cNvSpPr txBox="1">
            <a:spLocks noChangeArrowheads="1"/>
          </p:cNvSpPr>
          <p:nvPr/>
        </p:nvSpPr>
        <p:spPr bwMode="auto">
          <a:xfrm>
            <a:off x="233363" y="3387725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Influential</a:t>
            </a:r>
          </a:p>
        </p:txBody>
      </p:sp>
      <p:sp>
        <p:nvSpPr>
          <p:cNvPr id="114699" name="Text Box 10"/>
          <p:cNvSpPr txBox="1">
            <a:spLocks noChangeArrowheads="1"/>
          </p:cNvSpPr>
          <p:nvPr/>
        </p:nvSpPr>
        <p:spPr bwMode="auto">
          <a:xfrm>
            <a:off x="0" y="986135"/>
            <a:ext cx="9144000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Step </a:t>
            </a:r>
            <a:r>
              <a:rPr lang="en-US" sz="2400" b="1" dirty="0" smtClean="0">
                <a:solidFill>
                  <a:srgbClr val="FF0000"/>
                </a:solidFill>
              </a:rPr>
              <a:t>5 - </a:t>
            </a:r>
            <a:r>
              <a:rPr lang="en-US" dirty="0">
                <a:solidFill>
                  <a:srgbClr val="FF0000"/>
                </a:solidFill>
              </a:rPr>
              <a:t>Copy your “desirability” weights into Calculator</a:t>
            </a:r>
          </a:p>
        </p:txBody>
      </p:sp>
      <p:sp>
        <p:nvSpPr>
          <p:cNvPr id="114700" name="Line 11"/>
          <p:cNvSpPr>
            <a:spLocks noChangeShapeType="1"/>
          </p:cNvSpPr>
          <p:nvPr/>
        </p:nvSpPr>
        <p:spPr bwMode="auto">
          <a:xfrm flipH="1">
            <a:off x="2743200" y="1219200"/>
            <a:ext cx="304800" cy="1219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4701" name="Text Box 12"/>
          <p:cNvSpPr txBox="1">
            <a:spLocks noChangeArrowheads="1"/>
          </p:cNvSpPr>
          <p:nvPr/>
        </p:nvSpPr>
        <p:spPr bwMode="auto">
          <a:xfrm>
            <a:off x="2514600" y="2133600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114702" name="Text Box 13"/>
          <p:cNvSpPr txBox="1">
            <a:spLocks noChangeArrowheads="1"/>
          </p:cNvSpPr>
          <p:nvPr/>
        </p:nvSpPr>
        <p:spPr bwMode="auto">
          <a:xfrm>
            <a:off x="2590800" y="2438400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114703" name="Text Box 14"/>
          <p:cNvSpPr txBox="1">
            <a:spLocks noChangeArrowheads="1"/>
          </p:cNvSpPr>
          <p:nvPr/>
        </p:nvSpPr>
        <p:spPr bwMode="auto">
          <a:xfrm>
            <a:off x="2590800" y="2743200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114704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114705" name="Text Box 16"/>
          <p:cNvSpPr txBox="1">
            <a:spLocks noChangeArrowheads="1"/>
          </p:cNvSpPr>
          <p:nvPr/>
        </p:nvSpPr>
        <p:spPr bwMode="auto">
          <a:xfrm>
            <a:off x="2590800" y="3352800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28450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Prospect Priority Index Calculator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3540" name="Rectangle 4"/>
          <p:cNvSpPr>
            <a:spLocks noChangeArrowheads="1"/>
          </p:cNvSpPr>
          <p:nvPr/>
        </p:nvSpPr>
        <p:spPr bwMode="auto">
          <a:xfrm>
            <a:off x="3276600" y="1765300"/>
            <a:ext cx="5770563" cy="304800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5718" name="Text Box 5"/>
          <p:cNvSpPr txBox="1">
            <a:spLocks noChangeArrowheads="1"/>
          </p:cNvSpPr>
          <p:nvPr/>
        </p:nvSpPr>
        <p:spPr bwMode="auto">
          <a:xfrm>
            <a:off x="223838" y="225266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Current Size</a:t>
            </a:r>
          </a:p>
        </p:txBody>
      </p:sp>
      <p:sp>
        <p:nvSpPr>
          <p:cNvPr id="115719" name="Text Box 6"/>
          <p:cNvSpPr txBox="1">
            <a:spLocks noChangeArrowheads="1"/>
          </p:cNvSpPr>
          <p:nvPr/>
        </p:nvSpPr>
        <p:spPr bwMode="auto">
          <a:xfrm>
            <a:off x="223838" y="2573338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Growth Potential</a:t>
            </a:r>
          </a:p>
        </p:txBody>
      </p:sp>
      <p:sp>
        <p:nvSpPr>
          <p:cNvPr id="115720" name="Text Box 7"/>
          <p:cNvSpPr txBox="1">
            <a:spLocks noChangeArrowheads="1"/>
          </p:cNvSpPr>
          <p:nvPr/>
        </p:nvSpPr>
        <p:spPr bwMode="auto">
          <a:xfrm>
            <a:off x="223838" y="288766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Financial Stability</a:t>
            </a:r>
          </a:p>
        </p:txBody>
      </p:sp>
      <p:sp>
        <p:nvSpPr>
          <p:cNvPr id="115721" name="Text Box 8"/>
          <p:cNvSpPr txBox="1">
            <a:spLocks noChangeArrowheads="1"/>
          </p:cNvSpPr>
          <p:nvPr/>
        </p:nvSpPr>
        <p:spPr bwMode="auto">
          <a:xfrm>
            <a:off x="223838" y="3178175"/>
            <a:ext cx="2068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Management Ability</a:t>
            </a:r>
          </a:p>
        </p:txBody>
      </p:sp>
      <p:sp>
        <p:nvSpPr>
          <p:cNvPr id="115722" name="Text Box 9"/>
          <p:cNvSpPr txBox="1">
            <a:spLocks noChangeArrowheads="1"/>
          </p:cNvSpPr>
          <p:nvPr/>
        </p:nvSpPr>
        <p:spPr bwMode="auto">
          <a:xfrm>
            <a:off x="233363" y="3476625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Influential</a:t>
            </a:r>
          </a:p>
        </p:txBody>
      </p:sp>
      <p:sp>
        <p:nvSpPr>
          <p:cNvPr id="115723" name="Line 10"/>
          <p:cNvSpPr>
            <a:spLocks noChangeShapeType="1"/>
          </p:cNvSpPr>
          <p:nvPr/>
        </p:nvSpPr>
        <p:spPr bwMode="auto">
          <a:xfrm>
            <a:off x="3048000" y="1219200"/>
            <a:ext cx="762000" cy="5334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5724" name="Text Box 11"/>
          <p:cNvSpPr txBox="1">
            <a:spLocks noChangeArrowheads="1"/>
          </p:cNvSpPr>
          <p:nvPr/>
        </p:nvSpPr>
        <p:spPr bwMode="auto">
          <a:xfrm>
            <a:off x="2514600" y="2222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10</a:t>
            </a:r>
          </a:p>
        </p:txBody>
      </p:sp>
      <p:sp>
        <p:nvSpPr>
          <p:cNvPr id="115725" name="Text Box 12"/>
          <p:cNvSpPr txBox="1">
            <a:spLocks noChangeArrowheads="1"/>
          </p:cNvSpPr>
          <p:nvPr/>
        </p:nvSpPr>
        <p:spPr bwMode="auto">
          <a:xfrm>
            <a:off x="2590800" y="2527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8</a:t>
            </a:r>
          </a:p>
        </p:txBody>
      </p:sp>
      <p:sp>
        <p:nvSpPr>
          <p:cNvPr id="115726" name="Text Box 13"/>
          <p:cNvSpPr txBox="1">
            <a:spLocks noChangeArrowheads="1"/>
          </p:cNvSpPr>
          <p:nvPr/>
        </p:nvSpPr>
        <p:spPr bwMode="auto">
          <a:xfrm>
            <a:off x="2590800" y="2832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9</a:t>
            </a:r>
          </a:p>
        </p:txBody>
      </p:sp>
      <p:sp>
        <p:nvSpPr>
          <p:cNvPr id="115727" name="Text Box 14"/>
          <p:cNvSpPr txBox="1">
            <a:spLocks noChangeArrowheads="1"/>
          </p:cNvSpPr>
          <p:nvPr/>
        </p:nvSpPr>
        <p:spPr bwMode="auto">
          <a:xfrm>
            <a:off x="2590800" y="3136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9</a:t>
            </a:r>
          </a:p>
        </p:txBody>
      </p:sp>
      <p:sp>
        <p:nvSpPr>
          <p:cNvPr id="115728" name="Text Box 15"/>
          <p:cNvSpPr txBox="1">
            <a:spLocks noChangeArrowheads="1"/>
          </p:cNvSpPr>
          <p:nvPr/>
        </p:nvSpPr>
        <p:spPr bwMode="auto">
          <a:xfrm>
            <a:off x="2590800" y="3441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6</a:t>
            </a:r>
          </a:p>
        </p:txBody>
      </p:sp>
      <p:sp>
        <p:nvSpPr>
          <p:cNvPr id="115729" name="Text Box 16"/>
          <p:cNvSpPr txBox="1">
            <a:spLocks noChangeArrowheads="1"/>
          </p:cNvSpPr>
          <p:nvPr/>
        </p:nvSpPr>
        <p:spPr bwMode="auto">
          <a:xfrm>
            <a:off x="0" y="1050925"/>
            <a:ext cx="9144000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Step </a:t>
            </a:r>
            <a:r>
              <a:rPr lang="en-US" sz="2400" b="1" dirty="0" smtClean="0">
                <a:solidFill>
                  <a:srgbClr val="FF0000"/>
                </a:solidFill>
              </a:rPr>
              <a:t>6 - </a:t>
            </a:r>
            <a:r>
              <a:rPr lang="en-US" dirty="0">
                <a:solidFill>
                  <a:srgbClr val="FF0000"/>
                </a:solidFill>
              </a:rPr>
              <a:t>Enter your prospect names into Calculator</a:t>
            </a:r>
          </a:p>
        </p:txBody>
      </p:sp>
      <p:sp>
        <p:nvSpPr>
          <p:cNvPr id="115730" name="Text Box 17"/>
          <p:cNvSpPr txBox="1">
            <a:spLocks noChangeArrowheads="1"/>
          </p:cNvSpPr>
          <p:nvPr/>
        </p:nvSpPr>
        <p:spPr bwMode="auto">
          <a:xfrm>
            <a:off x="3657600" y="17653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John Stout</a:t>
            </a:r>
          </a:p>
        </p:txBody>
      </p:sp>
      <p:sp>
        <p:nvSpPr>
          <p:cNvPr id="115731" name="Text Box 18"/>
          <p:cNvSpPr txBox="1">
            <a:spLocks noChangeArrowheads="1"/>
          </p:cNvSpPr>
          <p:nvPr/>
        </p:nvSpPr>
        <p:spPr bwMode="auto">
          <a:xfrm>
            <a:off x="5562600" y="17653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Ralph Sands</a:t>
            </a:r>
          </a:p>
        </p:txBody>
      </p:sp>
      <p:sp>
        <p:nvSpPr>
          <p:cNvPr id="115732" name="Text Box 19"/>
          <p:cNvSpPr txBox="1">
            <a:spLocks noChangeArrowheads="1"/>
          </p:cNvSpPr>
          <p:nvPr/>
        </p:nvSpPr>
        <p:spPr bwMode="auto">
          <a:xfrm>
            <a:off x="7543800" y="17653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Jerry Black</a:t>
            </a:r>
          </a:p>
        </p:txBody>
      </p:sp>
    </p:spTree>
    <p:extLst>
      <p:ext uri="{BB962C8B-B14F-4D97-AF65-F5344CB8AC3E}">
        <p14:creationId xmlns:p14="http://schemas.microsoft.com/office/powerpoint/2010/main" val="1182017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Prospect Priority Index Calculator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4564" name="Rectangle 4"/>
          <p:cNvSpPr>
            <a:spLocks noChangeArrowheads="1"/>
          </p:cNvSpPr>
          <p:nvPr/>
        </p:nvSpPr>
        <p:spPr bwMode="auto">
          <a:xfrm>
            <a:off x="3276600" y="1689100"/>
            <a:ext cx="5770563" cy="304800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742" name="Text Box 5"/>
          <p:cNvSpPr txBox="1">
            <a:spLocks noChangeArrowheads="1"/>
          </p:cNvSpPr>
          <p:nvPr/>
        </p:nvSpPr>
        <p:spPr bwMode="auto">
          <a:xfrm>
            <a:off x="223838" y="217646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Current Size</a:t>
            </a:r>
          </a:p>
        </p:txBody>
      </p:sp>
      <p:sp>
        <p:nvSpPr>
          <p:cNvPr id="116743" name="Text Box 6"/>
          <p:cNvSpPr txBox="1">
            <a:spLocks noChangeArrowheads="1"/>
          </p:cNvSpPr>
          <p:nvPr/>
        </p:nvSpPr>
        <p:spPr bwMode="auto">
          <a:xfrm>
            <a:off x="223838" y="2497138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Growth Potential</a:t>
            </a:r>
          </a:p>
        </p:txBody>
      </p:sp>
      <p:sp>
        <p:nvSpPr>
          <p:cNvPr id="116744" name="Text Box 7"/>
          <p:cNvSpPr txBox="1">
            <a:spLocks noChangeArrowheads="1"/>
          </p:cNvSpPr>
          <p:nvPr/>
        </p:nvSpPr>
        <p:spPr bwMode="auto">
          <a:xfrm>
            <a:off x="223838" y="281146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Financial Stability</a:t>
            </a:r>
          </a:p>
        </p:txBody>
      </p:sp>
      <p:sp>
        <p:nvSpPr>
          <p:cNvPr id="116745" name="Text Box 8"/>
          <p:cNvSpPr txBox="1">
            <a:spLocks noChangeArrowheads="1"/>
          </p:cNvSpPr>
          <p:nvPr/>
        </p:nvSpPr>
        <p:spPr bwMode="auto">
          <a:xfrm>
            <a:off x="223838" y="3101975"/>
            <a:ext cx="2068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Management Ability</a:t>
            </a:r>
          </a:p>
        </p:txBody>
      </p:sp>
      <p:sp>
        <p:nvSpPr>
          <p:cNvPr id="116746" name="Text Box 9"/>
          <p:cNvSpPr txBox="1">
            <a:spLocks noChangeArrowheads="1"/>
          </p:cNvSpPr>
          <p:nvPr/>
        </p:nvSpPr>
        <p:spPr bwMode="auto">
          <a:xfrm>
            <a:off x="233363" y="3400425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Influential</a:t>
            </a:r>
          </a:p>
        </p:txBody>
      </p:sp>
      <p:sp>
        <p:nvSpPr>
          <p:cNvPr id="116747" name="Line 10"/>
          <p:cNvSpPr>
            <a:spLocks noChangeShapeType="1"/>
          </p:cNvSpPr>
          <p:nvPr/>
        </p:nvSpPr>
        <p:spPr bwMode="auto">
          <a:xfrm flipH="1">
            <a:off x="3657600" y="1219200"/>
            <a:ext cx="1066800" cy="9906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748" name="Text Box 11"/>
          <p:cNvSpPr txBox="1">
            <a:spLocks noChangeArrowheads="1"/>
          </p:cNvSpPr>
          <p:nvPr/>
        </p:nvSpPr>
        <p:spPr bwMode="auto">
          <a:xfrm>
            <a:off x="25146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10</a:t>
            </a:r>
          </a:p>
        </p:txBody>
      </p:sp>
      <p:sp>
        <p:nvSpPr>
          <p:cNvPr id="116749" name="Text Box 12"/>
          <p:cNvSpPr txBox="1">
            <a:spLocks noChangeArrowheads="1"/>
          </p:cNvSpPr>
          <p:nvPr/>
        </p:nvSpPr>
        <p:spPr bwMode="auto">
          <a:xfrm>
            <a:off x="2590800" y="2451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8</a:t>
            </a:r>
          </a:p>
        </p:txBody>
      </p:sp>
      <p:sp>
        <p:nvSpPr>
          <p:cNvPr id="116750" name="Text Box 13"/>
          <p:cNvSpPr txBox="1">
            <a:spLocks noChangeArrowheads="1"/>
          </p:cNvSpPr>
          <p:nvPr/>
        </p:nvSpPr>
        <p:spPr bwMode="auto">
          <a:xfrm>
            <a:off x="2590800" y="2755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9</a:t>
            </a:r>
          </a:p>
        </p:txBody>
      </p:sp>
      <p:sp>
        <p:nvSpPr>
          <p:cNvPr id="116751" name="Text Box 14"/>
          <p:cNvSpPr txBox="1">
            <a:spLocks noChangeArrowheads="1"/>
          </p:cNvSpPr>
          <p:nvPr/>
        </p:nvSpPr>
        <p:spPr bwMode="auto">
          <a:xfrm>
            <a:off x="2590800" y="3060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9</a:t>
            </a:r>
          </a:p>
        </p:txBody>
      </p:sp>
      <p:sp>
        <p:nvSpPr>
          <p:cNvPr id="116752" name="Text Box 15"/>
          <p:cNvSpPr txBox="1">
            <a:spLocks noChangeArrowheads="1"/>
          </p:cNvSpPr>
          <p:nvPr/>
        </p:nvSpPr>
        <p:spPr bwMode="auto">
          <a:xfrm>
            <a:off x="2590800" y="3365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6</a:t>
            </a:r>
          </a:p>
        </p:txBody>
      </p:sp>
      <p:sp>
        <p:nvSpPr>
          <p:cNvPr id="116753" name="Text Box 16"/>
          <p:cNvSpPr txBox="1">
            <a:spLocks noChangeArrowheads="1"/>
          </p:cNvSpPr>
          <p:nvPr/>
        </p:nvSpPr>
        <p:spPr bwMode="auto">
          <a:xfrm>
            <a:off x="0" y="1050925"/>
            <a:ext cx="9144000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Step </a:t>
            </a:r>
            <a:r>
              <a:rPr lang="en-US" sz="2400" b="1" dirty="0" smtClean="0">
                <a:solidFill>
                  <a:srgbClr val="FF0000"/>
                </a:solidFill>
              </a:rPr>
              <a:t>7 - </a:t>
            </a:r>
            <a:r>
              <a:rPr lang="en-US" dirty="0">
                <a:solidFill>
                  <a:srgbClr val="FF0000"/>
                </a:solidFill>
              </a:rPr>
              <a:t>Score  customer on first desirability factor – </a:t>
            </a:r>
            <a:r>
              <a:rPr lang="en-US" dirty="0" err="1">
                <a:solidFill>
                  <a:srgbClr val="FF0000"/>
                </a:solidFill>
              </a:rPr>
              <a:t>Accoss</a:t>
            </a:r>
            <a:r>
              <a:rPr lang="en-US" dirty="0">
                <a:solidFill>
                  <a:srgbClr val="FF0000"/>
                </a:solidFill>
              </a:rPr>
              <a:t> the page</a:t>
            </a:r>
          </a:p>
        </p:txBody>
      </p:sp>
      <p:sp>
        <p:nvSpPr>
          <p:cNvPr id="116754" name="Text Box 17"/>
          <p:cNvSpPr txBox="1">
            <a:spLocks noChangeArrowheads="1"/>
          </p:cNvSpPr>
          <p:nvPr/>
        </p:nvSpPr>
        <p:spPr bwMode="auto">
          <a:xfrm>
            <a:off x="3657600" y="16891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John Stout</a:t>
            </a:r>
          </a:p>
        </p:txBody>
      </p:sp>
      <p:sp>
        <p:nvSpPr>
          <p:cNvPr id="116755" name="Text Box 18"/>
          <p:cNvSpPr txBox="1">
            <a:spLocks noChangeArrowheads="1"/>
          </p:cNvSpPr>
          <p:nvPr/>
        </p:nvSpPr>
        <p:spPr bwMode="auto">
          <a:xfrm>
            <a:off x="5562600" y="16891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Ralph Sands</a:t>
            </a:r>
          </a:p>
        </p:txBody>
      </p:sp>
      <p:sp>
        <p:nvSpPr>
          <p:cNvPr id="116756" name="Text Box 19"/>
          <p:cNvSpPr txBox="1">
            <a:spLocks noChangeArrowheads="1"/>
          </p:cNvSpPr>
          <p:nvPr/>
        </p:nvSpPr>
        <p:spPr bwMode="auto">
          <a:xfrm>
            <a:off x="7543800" y="16891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Jerry Black</a:t>
            </a:r>
          </a:p>
        </p:txBody>
      </p:sp>
      <p:sp>
        <p:nvSpPr>
          <p:cNvPr id="116757" name="Line 20"/>
          <p:cNvSpPr>
            <a:spLocks noChangeShapeType="1"/>
          </p:cNvSpPr>
          <p:nvPr/>
        </p:nvSpPr>
        <p:spPr bwMode="auto">
          <a:xfrm>
            <a:off x="4724400" y="1219200"/>
            <a:ext cx="914400" cy="9906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758" name="Line 21"/>
          <p:cNvSpPr>
            <a:spLocks noChangeShapeType="1"/>
          </p:cNvSpPr>
          <p:nvPr/>
        </p:nvSpPr>
        <p:spPr bwMode="auto">
          <a:xfrm>
            <a:off x="4724400" y="1219200"/>
            <a:ext cx="2895600" cy="9906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82" name="Rectangle 22"/>
          <p:cNvSpPr>
            <a:spLocks noChangeArrowheads="1"/>
          </p:cNvSpPr>
          <p:nvPr/>
        </p:nvSpPr>
        <p:spPr bwMode="auto">
          <a:xfrm>
            <a:off x="3286125" y="2166938"/>
            <a:ext cx="785813" cy="312737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760" name="Text Box 23"/>
          <p:cNvSpPr txBox="1">
            <a:spLocks noChangeArrowheads="1"/>
          </p:cNvSpPr>
          <p:nvPr/>
        </p:nvSpPr>
        <p:spPr bwMode="auto">
          <a:xfrm>
            <a:off x="3505200" y="21605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9</a:t>
            </a:r>
          </a:p>
        </p:txBody>
      </p:sp>
      <p:sp>
        <p:nvSpPr>
          <p:cNvPr id="116761" name="Text Box 24"/>
          <p:cNvSpPr txBox="1">
            <a:spLocks noChangeArrowheads="1"/>
          </p:cNvSpPr>
          <p:nvPr/>
        </p:nvSpPr>
        <p:spPr bwMode="auto">
          <a:xfrm>
            <a:off x="54864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116762" name="Text Box 25"/>
          <p:cNvSpPr txBox="1">
            <a:spLocks noChangeArrowheads="1"/>
          </p:cNvSpPr>
          <p:nvPr/>
        </p:nvSpPr>
        <p:spPr bwMode="auto">
          <a:xfrm>
            <a:off x="74676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1474586" name="Rectangle 26"/>
          <p:cNvSpPr>
            <a:spLocks noChangeArrowheads="1"/>
          </p:cNvSpPr>
          <p:nvPr/>
        </p:nvSpPr>
        <p:spPr bwMode="auto">
          <a:xfrm>
            <a:off x="5257800" y="2184400"/>
            <a:ext cx="815975" cy="2841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87" name="Rectangle 27"/>
          <p:cNvSpPr>
            <a:spLocks noChangeArrowheads="1"/>
          </p:cNvSpPr>
          <p:nvPr/>
        </p:nvSpPr>
        <p:spPr bwMode="auto">
          <a:xfrm>
            <a:off x="7229475" y="2201863"/>
            <a:ext cx="815975" cy="284162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33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Prospect Priority Index Calculator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5588" name="Rectangle 4"/>
          <p:cNvSpPr>
            <a:spLocks noChangeArrowheads="1"/>
          </p:cNvSpPr>
          <p:nvPr/>
        </p:nvSpPr>
        <p:spPr bwMode="auto">
          <a:xfrm>
            <a:off x="3276600" y="1765300"/>
            <a:ext cx="5770563" cy="304800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525463" y="225266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Current Size</a:t>
            </a:r>
          </a:p>
        </p:txBody>
      </p:sp>
      <p:sp>
        <p:nvSpPr>
          <p:cNvPr id="117767" name="Text Box 6"/>
          <p:cNvSpPr txBox="1">
            <a:spLocks noChangeArrowheads="1"/>
          </p:cNvSpPr>
          <p:nvPr/>
        </p:nvSpPr>
        <p:spPr bwMode="auto">
          <a:xfrm>
            <a:off x="525463" y="2573338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Growth Potential</a:t>
            </a:r>
          </a:p>
        </p:txBody>
      </p:sp>
      <p:sp>
        <p:nvSpPr>
          <p:cNvPr id="117768" name="Text Box 7"/>
          <p:cNvSpPr txBox="1">
            <a:spLocks noChangeArrowheads="1"/>
          </p:cNvSpPr>
          <p:nvPr/>
        </p:nvSpPr>
        <p:spPr bwMode="auto">
          <a:xfrm>
            <a:off x="525463" y="288766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Financial Stability</a:t>
            </a:r>
          </a:p>
        </p:txBody>
      </p:sp>
      <p:sp>
        <p:nvSpPr>
          <p:cNvPr id="117769" name="Text Box 8"/>
          <p:cNvSpPr txBox="1">
            <a:spLocks noChangeArrowheads="1"/>
          </p:cNvSpPr>
          <p:nvPr/>
        </p:nvSpPr>
        <p:spPr bwMode="auto">
          <a:xfrm>
            <a:off x="522288" y="3178175"/>
            <a:ext cx="2068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3300"/>
                </a:solidFill>
                <a:latin typeface="Arial" charset="0"/>
              </a:rPr>
              <a:t>Management Ability</a:t>
            </a:r>
          </a:p>
        </p:txBody>
      </p:sp>
      <p:sp>
        <p:nvSpPr>
          <p:cNvPr id="117770" name="Text Box 9"/>
          <p:cNvSpPr txBox="1">
            <a:spLocks noChangeArrowheads="1"/>
          </p:cNvSpPr>
          <p:nvPr/>
        </p:nvSpPr>
        <p:spPr bwMode="auto">
          <a:xfrm>
            <a:off x="534988" y="3476625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Influential</a:t>
            </a:r>
          </a:p>
        </p:txBody>
      </p:sp>
      <p:sp>
        <p:nvSpPr>
          <p:cNvPr id="117771" name="Line 10"/>
          <p:cNvSpPr>
            <a:spLocks noChangeShapeType="1"/>
          </p:cNvSpPr>
          <p:nvPr/>
        </p:nvSpPr>
        <p:spPr bwMode="auto">
          <a:xfrm flipH="1">
            <a:off x="4800600" y="1512590"/>
            <a:ext cx="1361280" cy="84961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7772" name="Text Box 11"/>
          <p:cNvSpPr txBox="1">
            <a:spLocks noChangeArrowheads="1"/>
          </p:cNvSpPr>
          <p:nvPr/>
        </p:nvSpPr>
        <p:spPr bwMode="auto">
          <a:xfrm>
            <a:off x="2514600" y="2222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10</a:t>
            </a:r>
          </a:p>
        </p:txBody>
      </p:sp>
      <p:sp>
        <p:nvSpPr>
          <p:cNvPr id="117773" name="Text Box 12"/>
          <p:cNvSpPr txBox="1">
            <a:spLocks noChangeArrowheads="1"/>
          </p:cNvSpPr>
          <p:nvPr/>
        </p:nvSpPr>
        <p:spPr bwMode="auto">
          <a:xfrm>
            <a:off x="2590800" y="2527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8</a:t>
            </a:r>
          </a:p>
        </p:txBody>
      </p:sp>
      <p:sp>
        <p:nvSpPr>
          <p:cNvPr id="117774" name="Text Box 13"/>
          <p:cNvSpPr txBox="1">
            <a:spLocks noChangeArrowheads="1"/>
          </p:cNvSpPr>
          <p:nvPr/>
        </p:nvSpPr>
        <p:spPr bwMode="auto">
          <a:xfrm>
            <a:off x="2590800" y="2832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9</a:t>
            </a:r>
          </a:p>
        </p:txBody>
      </p:sp>
      <p:sp>
        <p:nvSpPr>
          <p:cNvPr id="117775" name="Text Box 14"/>
          <p:cNvSpPr txBox="1">
            <a:spLocks noChangeArrowheads="1"/>
          </p:cNvSpPr>
          <p:nvPr/>
        </p:nvSpPr>
        <p:spPr bwMode="auto">
          <a:xfrm>
            <a:off x="2590800" y="3136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9</a:t>
            </a:r>
          </a:p>
        </p:txBody>
      </p:sp>
      <p:sp>
        <p:nvSpPr>
          <p:cNvPr id="117776" name="Text Box 15"/>
          <p:cNvSpPr txBox="1">
            <a:spLocks noChangeArrowheads="1"/>
          </p:cNvSpPr>
          <p:nvPr/>
        </p:nvSpPr>
        <p:spPr bwMode="auto">
          <a:xfrm>
            <a:off x="2590800" y="3441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6</a:t>
            </a:r>
          </a:p>
        </p:txBody>
      </p:sp>
      <p:sp>
        <p:nvSpPr>
          <p:cNvPr id="117777" name="Text Box 16"/>
          <p:cNvSpPr txBox="1">
            <a:spLocks noChangeArrowheads="1"/>
          </p:cNvSpPr>
          <p:nvPr/>
        </p:nvSpPr>
        <p:spPr bwMode="auto">
          <a:xfrm>
            <a:off x="0" y="1050925"/>
            <a:ext cx="9144000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Step </a:t>
            </a:r>
            <a:r>
              <a:rPr lang="en-US" sz="2400" b="1" dirty="0" smtClean="0">
                <a:solidFill>
                  <a:srgbClr val="FF0000"/>
                </a:solidFill>
              </a:rPr>
              <a:t>8 - </a:t>
            </a:r>
            <a:r>
              <a:rPr lang="en-US" dirty="0">
                <a:solidFill>
                  <a:srgbClr val="FF0000"/>
                </a:solidFill>
              </a:rPr>
              <a:t>Calculate the Score by multiplying the rating X weight</a:t>
            </a:r>
          </a:p>
        </p:txBody>
      </p:sp>
      <p:sp>
        <p:nvSpPr>
          <p:cNvPr id="117778" name="Text Box 17"/>
          <p:cNvSpPr txBox="1">
            <a:spLocks noChangeArrowheads="1"/>
          </p:cNvSpPr>
          <p:nvPr/>
        </p:nvSpPr>
        <p:spPr bwMode="auto">
          <a:xfrm>
            <a:off x="3657600" y="17653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John Stout</a:t>
            </a:r>
          </a:p>
        </p:txBody>
      </p:sp>
      <p:sp>
        <p:nvSpPr>
          <p:cNvPr id="117779" name="Text Box 18"/>
          <p:cNvSpPr txBox="1">
            <a:spLocks noChangeArrowheads="1"/>
          </p:cNvSpPr>
          <p:nvPr/>
        </p:nvSpPr>
        <p:spPr bwMode="auto">
          <a:xfrm>
            <a:off x="5562600" y="17653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Ralph Sands</a:t>
            </a:r>
          </a:p>
        </p:txBody>
      </p:sp>
      <p:sp>
        <p:nvSpPr>
          <p:cNvPr id="117780" name="Text Box 19"/>
          <p:cNvSpPr txBox="1">
            <a:spLocks noChangeArrowheads="1"/>
          </p:cNvSpPr>
          <p:nvPr/>
        </p:nvSpPr>
        <p:spPr bwMode="auto">
          <a:xfrm>
            <a:off x="7543800" y="17653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Jerry Black</a:t>
            </a:r>
          </a:p>
        </p:txBody>
      </p:sp>
      <p:sp>
        <p:nvSpPr>
          <p:cNvPr id="117781" name="Line 20"/>
          <p:cNvSpPr>
            <a:spLocks noChangeShapeType="1"/>
          </p:cNvSpPr>
          <p:nvPr/>
        </p:nvSpPr>
        <p:spPr bwMode="auto">
          <a:xfrm>
            <a:off x="6161880" y="1512590"/>
            <a:ext cx="543719" cy="84961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7782" name="Line 21"/>
          <p:cNvSpPr>
            <a:spLocks noChangeShapeType="1"/>
          </p:cNvSpPr>
          <p:nvPr/>
        </p:nvSpPr>
        <p:spPr bwMode="auto">
          <a:xfrm>
            <a:off x="6161880" y="1512590"/>
            <a:ext cx="2524919" cy="84961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5606" name="Rectangle 22"/>
          <p:cNvSpPr>
            <a:spLocks noChangeArrowheads="1"/>
          </p:cNvSpPr>
          <p:nvPr/>
        </p:nvSpPr>
        <p:spPr bwMode="auto">
          <a:xfrm>
            <a:off x="4346575" y="2243138"/>
            <a:ext cx="823913" cy="312737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7784" name="Text Box 23"/>
          <p:cNvSpPr txBox="1">
            <a:spLocks noChangeArrowheads="1"/>
          </p:cNvSpPr>
          <p:nvPr/>
        </p:nvSpPr>
        <p:spPr bwMode="auto">
          <a:xfrm>
            <a:off x="3581400" y="2222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  <p:sp>
        <p:nvSpPr>
          <p:cNvPr id="117785" name="Text Box 24"/>
          <p:cNvSpPr txBox="1">
            <a:spLocks noChangeArrowheads="1"/>
          </p:cNvSpPr>
          <p:nvPr/>
        </p:nvSpPr>
        <p:spPr bwMode="auto">
          <a:xfrm>
            <a:off x="5486400" y="2222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6</a:t>
            </a:r>
          </a:p>
        </p:txBody>
      </p:sp>
      <p:sp>
        <p:nvSpPr>
          <p:cNvPr id="117786" name="Text Box 25"/>
          <p:cNvSpPr txBox="1">
            <a:spLocks noChangeArrowheads="1"/>
          </p:cNvSpPr>
          <p:nvPr/>
        </p:nvSpPr>
        <p:spPr bwMode="auto">
          <a:xfrm>
            <a:off x="7467600" y="2222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7</a:t>
            </a:r>
          </a:p>
        </p:txBody>
      </p:sp>
      <p:sp>
        <p:nvSpPr>
          <p:cNvPr id="1475610" name="Rectangle 26"/>
          <p:cNvSpPr>
            <a:spLocks noChangeArrowheads="1"/>
          </p:cNvSpPr>
          <p:nvPr/>
        </p:nvSpPr>
        <p:spPr bwMode="auto">
          <a:xfrm>
            <a:off x="6318250" y="2260600"/>
            <a:ext cx="815975" cy="2841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5611" name="Rectangle 27"/>
          <p:cNvSpPr>
            <a:spLocks noChangeArrowheads="1"/>
          </p:cNvSpPr>
          <p:nvPr/>
        </p:nvSpPr>
        <p:spPr bwMode="auto">
          <a:xfrm>
            <a:off x="8270875" y="2278063"/>
            <a:ext cx="815975" cy="284162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7789" name="Text Box 28"/>
          <p:cNvSpPr txBox="1">
            <a:spLocks noChangeArrowheads="1"/>
          </p:cNvSpPr>
          <p:nvPr/>
        </p:nvSpPr>
        <p:spPr bwMode="auto">
          <a:xfrm>
            <a:off x="4572000" y="2222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90</a:t>
            </a:r>
          </a:p>
        </p:txBody>
      </p:sp>
      <p:sp>
        <p:nvSpPr>
          <p:cNvPr id="117790" name="Text Box 29"/>
          <p:cNvSpPr txBox="1">
            <a:spLocks noChangeArrowheads="1"/>
          </p:cNvSpPr>
          <p:nvPr/>
        </p:nvSpPr>
        <p:spPr bwMode="auto">
          <a:xfrm>
            <a:off x="6553200" y="2222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60</a:t>
            </a:r>
          </a:p>
        </p:txBody>
      </p:sp>
      <p:sp>
        <p:nvSpPr>
          <p:cNvPr id="117791" name="Text Box 30"/>
          <p:cNvSpPr txBox="1">
            <a:spLocks noChangeArrowheads="1"/>
          </p:cNvSpPr>
          <p:nvPr/>
        </p:nvSpPr>
        <p:spPr bwMode="auto">
          <a:xfrm>
            <a:off x="8534400" y="2222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70</a:t>
            </a:r>
          </a:p>
        </p:txBody>
      </p:sp>
      <p:sp>
        <p:nvSpPr>
          <p:cNvPr id="117792" name="Text Box 31"/>
          <p:cNvSpPr txBox="1">
            <a:spLocks noChangeArrowheads="1"/>
          </p:cNvSpPr>
          <p:nvPr/>
        </p:nvSpPr>
        <p:spPr bwMode="auto">
          <a:xfrm>
            <a:off x="3581400" y="2527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117793" name="Text Box 32"/>
          <p:cNvSpPr txBox="1">
            <a:spLocks noChangeArrowheads="1"/>
          </p:cNvSpPr>
          <p:nvPr/>
        </p:nvSpPr>
        <p:spPr bwMode="auto">
          <a:xfrm>
            <a:off x="3505200" y="2832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10</a:t>
            </a:r>
          </a:p>
        </p:txBody>
      </p:sp>
      <p:sp>
        <p:nvSpPr>
          <p:cNvPr id="117794" name="Text Box 33"/>
          <p:cNvSpPr txBox="1">
            <a:spLocks noChangeArrowheads="1"/>
          </p:cNvSpPr>
          <p:nvPr/>
        </p:nvSpPr>
        <p:spPr bwMode="auto">
          <a:xfrm>
            <a:off x="3581400" y="3136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8</a:t>
            </a:r>
          </a:p>
        </p:txBody>
      </p:sp>
      <p:sp>
        <p:nvSpPr>
          <p:cNvPr id="117795" name="Text Box 34"/>
          <p:cNvSpPr txBox="1">
            <a:spLocks noChangeArrowheads="1"/>
          </p:cNvSpPr>
          <p:nvPr/>
        </p:nvSpPr>
        <p:spPr bwMode="auto">
          <a:xfrm>
            <a:off x="3581400" y="3441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  <p:sp>
        <p:nvSpPr>
          <p:cNvPr id="117796" name="Text Box 35"/>
          <p:cNvSpPr txBox="1">
            <a:spLocks noChangeArrowheads="1"/>
          </p:cNvSpPr>
          <p:nvPr/>
        </p:nvSpPr>
        <p:spPr bwMode="auto">
          <a:xfrm>
            <a:off x="5486400" y="2527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117797" name="Text Box 36"/>
          <p:cNvSpPr txBox="1">
            <a:spLocks noChangeArrowheads="1"/>
          </p:cNvSpPr>
          <p:nvPr/>
        </p:nvSpPr>
        <p:spPr bwMode="auto">
          <a:xfrm>
            <a:off x="5410200" y="2832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10</a:t>
            </a:r>
          </a:p>
        </p:txBody>
      </p:sp>
      <p:sp>
        <p:nvSpPr>
          <p:cNvPr id="117798" name="Text Box 37"/>
          <p:cNvSpPr txBox="1">
            <a:spLocks noChangeArrowheads="1"/>
          </p:cNvSpPr>
          <p:nvPr/>
        </p:nvSpPr>
        <p:spPr bwMode="auto">
          <a:xfrm>
            <a:off x="5486400" y="3136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8</a:t>
            </a:r>
          </a:p>
        </p:txBody>
      </p:sp>
      <p:sp>
        <p:nvSpPr>
          <p:cNvPr id="117799" name="Text Box 38"/>
          <p:cNvSpPr txBox="1">
            <a:spLocks noChangeArrowheads="1"/>
          </p:cNvSpPr>
          <p:nvPr/>
        </p:nvSpPr>
        <p:spPr bwMode="auto">
          <a:xfrm>
            <a:off x="5486400" y="3441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  <p:sp>
        <p:nvSpPr>
          <p:cNvPr id="117800" name="Text Box 39"/>
          <p:cNvSpPr txBox="1">
            <a:spLocks noChangeArrowheads="1"/>
          </p:cNvSpPr>
          <p:nvPr/>
        </p:nvSpPr>
        <p:spPr bwMode="auto">
          <a:xfrm>
            <a:off x="7467600" y="2527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117801" name="Text Box 40"/>
          <p:cNvSpPr txBox="1">
            <a:spLocks noChangeArrowheads="1"/>
          </p:cNvSpPr>
          <p:nvPr/>
        </p:nvSpPr>
        <p:spPr bwMode="auto">
          <a:xfrm>
            <a:off x="7391400" y="2832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10</a:t>
            </a:r>
          </a:p>
        </p:txBody>
      </p:sp>
      <p:sp>
        <p:nvSpPr>
          <p:cNvPr id="117802" name="Text Box 41"/>
          <p:cNvSpPr txBox="1">
            <a:spLocks noChangeArrowheads="1"/>
          </p:cNvSpPr>
          <p:nvPr/>
        </p:nvSpPr>
        <p:spPr bwMode="auto">
          <a:xfrm>
            <a:off x="7467600" y="3136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8</a:t>
            </a:r>
          </a:p>
        </p:txBody>
      </p:sp>
      <p:sp>
        <p:nvSpPr>
          <p:cNvPr id="117803" name="Text Box 42"/>
          <p:cNvSpPr txBox="1">
            <a:spLocks noChangeArrowheads="1"/>
          </p:cNvSpPr>
          <p:nvPr/>
        </p:nvSpPr>
        <p:spPr bwMode="auto">
          <a:xfrm>
            <a:off x="7467600" y="3441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74295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Prospect Priority Index Calculator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6612" name="Rectangle 4"/>
          <p:cNvSpPr>
            <a:spLocks noChangeArrowheads="1"/>
          </p:cNvSpPr>
          <p:nvPr/>
        </p:nvSpPr>
        <p:spPr bwMode="auto">
          <a:xfrm>
            <a:off x="3276600" y="1689100"/>
            <a:ext cx="5770563" cy="304800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8790" name="Text Box 5"/>
          <p:cNvSpPr txBox="1">
            <a:spLocks noChangeArrowheads="1"/>
          </p:cNvSpPr>
          <p:nvPr/>
        </p:nvSpPr>
        <p:spPr bwMode="auto">
          <a:xfrm>
            <a:off x="457200" y="217646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Current Size</a:t>
            </a:r>
          </a:p>
        </p:txBody>
      </p:sp>
      <p:sp>
        <p:nvSpPr>
          <p:cNvPr id="118791" name="Text Box 6"/>
          <p:cNvSpPr txBox="1">
            <a:spLocks noChangeArrowheads="1"/>
          </p:cNvSpPr>
          <p:nvPr/>
        </p:nvSpPr>
        <p:spPr bwMode="auto">
          <a:xfrm>
            <a:off x="457200" y="2497138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Growth Potential</a:t>
            </a:r>
          </a:p>
        </p:txBody>
      </p:sp>
      <p:sp>
        <p:nvSpPr>
          <p:cNvPr id="118792" name="Text Box 7"/>
          <p:cNvSpPr txBox="1">
            <a:spLocks noChangeArrowheads="1"/>
          </p:cNvSpPr>
          <p:nvPr/>
        </p:nvSpPr>
        <p:spPr bwMode="auto">
          <a:xfrm>
            <a:off x="457200" y="281146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Financial Stability</a:t>
            </a:r>
          </a:p>
        </p:txBody>
      </p:sp>
      <p:sp>
        <p:nvSpPr>
          <p:cNvPr id="118793" name="Text Box 8"/>
          <p:cNvSpPr txBox="1">
            <a:spLocks noChangeArrowheads="1"/>
          </p:cNvSpPr>
          <p:nvPr/>
        </p:nvSpPr>
        <p:spPr bwMode="auto">
          <a:xfrm>
            <a:off x="457200" y="3101975"/>
            <a:ext cx="2068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Management Ability</a:t>
            </a:r>
          </a:p>
        </p:txBody>
      </p:sp>
      <p:sp>
        <p:nvSpPr>
          <p:cNvPr id="118794" name="Text Box 9"/>
          <p:cNvSpPr txBox="1">
            <a:spLocks noChangeArrowheads="1"/>
          </p:cNvSpPr>
          <p:nvPr/>
        </p:nvSpPr>
        <p:spPr bwMode="auto">
          <a:xfrm>
            <a:off x="466725" y="3400425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Influential</a:t>
            </a:r>
          </a:p>
        </p:txBody>
      </p:sp>
      <p:sp>
        <p:nvSpPr>
          <p:cNvPr id="118795" name="Line 10"/>
          <p:cNvSpPr>
            <a:spLocks noChangeShapeType="1"/>
          </p:cNvSpPr>
          <p:nvPr/>
        </p:nvSpPr>
        <p:spPr bwMode="auto">
          <a:xfrm flipH="1">
            <a:off x="4953000" y="1512590"/>
            <a:ext cx="2286000" cy="374521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8796" name="Text Box 11"/>
          <p:cNvSpPr txBox="1">
            <a:spLocks noChangeArrowheads="1"/>
          </p:cNvSpPr>
          <p:nvPr/>
        </p:nvSpPr>
        <p:spPr bwMode="auto">
          <a:xfrm>
            <a:off x="25146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10</a:t>
            </a:r>
          </a:p>
        </p:txBody>
      </p:sp>
      <p:sp>
        <p:nvSpPr>
          <p:cNvPr id="118797" name="Text Box 12"/>
          <p:cNvSpPr txBox="1">
            <a:spLocks noChangeArrowheads="1"/>
          </p:cNvSpPr>
          <p:nvPr/>
        </p:nvSpPr>
        <p:spPr bwMode="auto">
          <a:xfrm>
            <a:off x="2590800" y="2451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8</a:t>
            </a:r>
          </a:p>
        </p:txBody>
      </p:sp>
      <p:sp>
        <p:nvSpPr>
          <p:cNvPr id="118798" name="Text Box 13"/>
          <p:cNvSpPr txBox="1">
            <a:spLocks noChangeArrowheads="1"/>
          </p:cNvSpPr>
          <p:nvPr/>
        </p:nvSpPr>
        <p:spPr bwMode="auto">
          <a:xfrm>
            <a:off x="2590800" y="2755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9</a:t>
            </a:r>
          </a:p>
        </p:txBody>
      </p:sp>
      <p:sp>
        <p:nvSpPr>
          <p:cNvPr id="118799" name="Text Box 14"/>
          <p:cNvSpPr txBox="1">
            <a:spLocks noChangeArrowheads="1"/>
          </p:cNvSpPr>
          <p:nvPr/>
        </p:nvSpPr>
        <p:spPr bwMode="auto">
          <a:xfrm>
            <a:off x="2590800" y="3060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9</a:t>
            </a:r>
          </a:p>
        </p:txBody>
      </p:sp>
      <p:sp>
        <p:nvSpPr>
          <p:cNvPr id="118800" name="Text Box 15"/>
          <p:cNvSpPr txBox="1">
            <a:spLocks noChangeArrowheads="1"/>
          </p:cNvSpPr>
          <p:nvPr/>
        </p:nvSpPr>
        <p:spPr bwMode="auto">
          <a:xfrm>
            <a:off x="2590800" y="3365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3300"/>
                </a:solidFill>
                <a:latin typeface="Arial" charset="0"/>
              </a:rPr>
              <a:t>6</a:t>
            </a:r>
          </a:p>
        </p:txBody>
      </p:sp>
      <p:sp>
        <p:nvSpPr>
          <p:cNvPr id="118801" name="Text Box 16"/>
          <p:cNvSpPr txBox="1">
            <a:spLocks noChangeArrowheads="1"/>
          </p:cNvSpPr>
          <p:nvPr/>
        </p:nvSpPr>
        <p:spPr bwMode="auto">
          <a:xfrm>
            <a:off x="0" y="1050925"/>
            <a:ext cx="9144000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Step </a:t>
            </a:r>
            <a:r>
              <a:rPr lang="en-US" sz="2400" b="1" dirty="0" smtClean="0">
                <a:solidFill>
                  <a:srgbClr val="FF0000"/>
                </a:solidFill>
              </a:rPr>
              <a:t>9 - </a:t>
            </a:r>
            <a:r>
              <a:rPr lang="en-US" dirty="0">
                <a:solidFill>
                  <a:srgbClr val="FF0000"/>
                </a:solidFill>
              </a:rPr>
              <a:t>Add the Score for each customer to get the total weighted score</a:t>
            </a:r>
          </a:p>
        </p:txBody>
      </p:sp>
      <p:sp>
        <p:nvSpPr>
          <p:cNvPr id="118802" name="Text Box 17"/>
          <p:cNvSpPr txBox="1">
            <a:spLocks noChangeArrowheads="1"/>
          </p:cNvSpPr>
          <p:nvPr/>
        </p:nvSpPr>
        <p:spPr bwMode="auto">
          <a:xfrm>
            <a:off x="3657600" y="16891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John Stout</a:t>
            </a:r>
          </a:p>
        </p:txBody>
      </p:sp>
      <p:sp>
        <p:nvSpPr>
          <p:cNvPr id="118803" name="Text Box 18"/>
          <p:cNvSpPr txBox="1">
            <a:spLocks noChangeArrowheads="1"/>
          </p:cNvSpPr>
          <p:nvPr/>
        </p:nvSpPr>
        <p:spPr bwMode="auto">
          <a:xfrm>
            <a:off x="5562600" y="16891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Ralph Sands</a:t>
            </a:r>
          </a:p>
        </p:txBody>
      </p:sp>
      <p:sp>
        <p:nvSpPr>
          <p:cNvPr id="118804" name="Text Box 19"/>
          <p:cNvSpPr txBox="1">
            <a:spLocks noChangeArrowheads="1"/>
          </p:cNvSpPr>
          <p:nvPr/>
        </p:nvSpPr>
        <p:spPr bwMode="auto">
          <a:xfrm>
            <a:off x="7543800" y="16891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3300"/>
                </a:solidFill>
                <a:latin typeface="Arial" charset="0"/>
              </a:rPr>
              <a:t>Jerry Black</a:t>
            </a:r>
          </a:p>
        </p:txBody>
      </p:sp>
      <p:sp>
        <p:nvSpPr>
          <p:cNvPr id="118805" name="Line 20"/>
          <p:cNvSpPr>
            <a:spLocks noChangeShapeType="1"/>
          </p:cNvSpPr>
          <p:nvPr/>
        </p:nvSpPr>
        <p:spPr bwMode="auto">
          <a:xfrm flipH="1">
            <a:off x="6705600" y="1512590"/>
            <a:ext cx="533400" cy="366901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8806" name="Line 21"/>
          <p:cNvSpPr>
            <a:spLocks noChangeShapeType="1"/>
          </p:cNvSpPr>
          <p:nvPr/>
        </p:nvSpPr>
        <p:spPr bwMode="auto">
          <a:xfrm>
            <a:off x="7239000" y="1512590"/>
            <a:ext cx="1295400" cy="366901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6630" name="Rectangle 22"/>
          <p:cNvSpPr>
            <a:spLocks noChangeArrowheads="1"/>
          </p:cNvSpPr>
          <p:nvPr/>
        </p:nvSpPr>
        <p:spPr bwMode="auto">
          <a:xfrm>
            <a:off x="4346575" y="5270500"/>
            <a:ext cx="806450" cy="304800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8808" name="Text Box 23"/>
          <p:cNvSpPr txBox="1">
            <a:spLocks noChangeArrowheads="1"/>
          </p:cNvSpPr>
          <p:nvPr/>
        </p:nvSpPr>
        <p:spPr bwMode="auto">
          <a:xfrm>
            <a:off x="35814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  <p:sp>
        <p:nvSpPr>
          <p:cNvPr id="118809" name="Text Box 24"/>
          <p:cNvSpPr txBox="1">
            <a:spLocks noChangeArrowheads="1"/>
          </p:cNvSpPr>
          <p:nvPr/>
        </p:nvSpPr>
        <p:spPr bwMode="auto">
          <a:xfrm>
            <a:off x="54864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6</a:t>
            </a:r>
          </a:p>
        </p:txBody>
      </p:sp>
      <p:sp>
        <p:nvSpPr>
          <p:cNvPr id="118810" name="Text Box 25"/>
          <p:cNvSpPr txBox="1">
            <a:spLocks noChangeArrowheads="1"/>
          </p:cNvSpPr>
          <p:nvPr/>
        </p:nvSpPr>
        <p:spPr bwMode="auto">
          <a:xfrm>
            <a:off x="74676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7</a:t>
            </a:r>
          </a:p>
        </p:txBody>
      </p:sp>
      <p:sp>
        <p:nvSpPr>
          <p:cNvPr id="1476634" name="Rectangle 26"/>
          <p:cNvSpPr>
            <a:spLocks noChangeArrowheads="1"/>
          </p:cNvSpPr>
          <p:nvPr/>
        </p:nvSpPr>
        <p:spPr bwMode="auto">
          <a:xfrm>
            <a:off x="6318250" y="5281613"/>
            <a:ext cx="815975" cy="293687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6635" name="Rectangle 27"/>
          <p:cNvSpPr>
            <a:spLocks noChangeArrowheads="1"/>
          </p:cNvSpPr>
          <p:nvPr/>
        </p:nvSpPr>
        <p:spPr bwMode="auto">
          <a:xfrm>
            <a:off x="8270875" y="5278438"/>
            <a:ext cx="815975" cy="331787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96863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8813" name="Text Box 28"/>
          <p:cNvSpPr txBox="1">
            <a:spLocks noChangeArrowheads="1"/>
          </p:cNvSpPr>
          <p:nvPr/>
        </p:nvSpPr>
        <p:spPr bwMode="auto">
          <a:xfrm>
            <a:off x="45720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90</a:t>
            </a:r>
          </a:p>
        </p:txBody>
      </p:sp>
      <p:sp>
        <p:nvSpPr>
          <p:cNvPr id="118814" name="Text Box 29"/>
          <p:cNvSpPr txBox="1">
            <a:spLocks noChangeArrowheads="1"/>
          </p:cNvSpPr>
          <p:nvPr/>
        </p:nvSpPr>
        <p:spPr bwMode="auto">
          <a:xfrm>
            <a:off x="65532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60</a:t>
            </a:r>
          </a:p>
        </p:txBody>
      </p:sp>
      <p:sp>
        <p:nvSpPr>
          <p:cNvPr id="118815" name="Text Box 30"/>
          <p:cNvSpPr txBox="1">
            <a:spLocks noChangeArrowheads="1"/>
          </p:cNvSpPr>
          <p:nvPr/>
        </p:nvSpPr>
        <p:spPr bwMode="auto">
          <a:xfrm>
            <a:off x="8534400" y="2146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70</a:t>
            </a:r>
          </a:p>
        </p:txBody>
      </p:sp>
      <p:sp>
        <p:nvSpPr>
          <p:cNvPr id="118816" name="Text Box 31"/>
          <p:cNvSpPr txBox="1">
            <a:spLocks noChangeArrowheads="1"/>
          </p:cNvSpPr>
          <p:nvPr/>
        </p:nvSpPr>
        <p:spPr bwMode="auto">
          <a:xfrm>
            <a:off x="3581400" y="2451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118817" name="Text Box 32"/>
          <p:cNvSpPr txBox="1">
            <a:spLocks noChangeArrowheads="1"/>
          </p:cNvSpPr>
          <p:nvPr/>
        </p:nvSpPr>
        <p:spPr bwMode="auto">
          <a:xfrm>
            <a:off x="3505200" y="2755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10</a:t>
            </a:r>
          </a:p>
        </p:txBody>
      </p:sp>
      <p:sp>
        <p:nvSpPr>
          <p:cNvPr id="118818" name="Text Box 33"/>
          <p:cNvSpPr txBox="1">
            <a:spLocks noChangeArrowheads="1"/>
          </p:cNvSpPr>
          <p:nvPr/>
        </p:nvSpPr>
        <p:spPr bwMode="auto">
          <a:xfrm>
            <a:off x="3581400" y="3060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8</a:t>
            </a:r>
          </a:p>
        </p:txBody>
      </p:sp>
      <p:sp>
        <p:nvSpPr>
          <p:cNvPr id="118819" name="Text Box 34"/>
          <p:cNvSpPr txBox="1">
            <a:spLocks noChangeArrowheads="1"/>
          </p:cNvSpPr>
          <p:nvPr/>
        </p:nvSpPr>
        <p:spPr bwMode="auto">
          <a:xfrm>
            <a:off x="3581400" y="3365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  <p:sp>
        <p:nvSpPr>
          <p:cNvPr id="118820" name="Text Box 35"/>
          <p:cNvSpPr txBox="1">
            <a:spLocks noChangeArrowheads="1"/>
          </p:cNvSpPr>
          <p:nvPr/>
        </p:nvSpPr>
        <p:spPr bwMode="auto">
          <a:xfrm>
            <a:off x="5486400" y="2451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  <p:sp>
        <p:nvSpPr>
          <p:cNvPr id="118821" name="Text Box 36"/>
          <p:cNvSpPr txBox="1">
            <a:spLocks noChangeArrowheads="1"/>
          </p:cNvSpPr>
          <p:nvPr/>
        </p:nvSpPr>
        <p:spPr bwMode="auto">
          <a:xfrm>
            <a:off x="5486400" y="2755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7</a:t>
            </a:r>
          </a:p>
        </p:txBody>
      </p:sp>
      <p:sp>
        <p:nvSpPr>
          <p:cNvPr id="118822" name="Text Box 37"/>
          <p:cNvSpPr txBox="1">
            <a:spLocks noChangeArrowheads="1"/>
          </p:cNvSpPr>
          <p:nvPr/>
        </p:nvSpPr>
        <p:spPr bwMode="auto">
          <a:xfrm>
            <a:off x="5486400" y="3060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  <p:sp>
        <p:nvSpPr>
          <p:cNvPr id="118823" name="Text Box 38"/>
          <p:cNvSpPr txBox="1">
            <a:spLocks noChangeArrowheads="1"/>
          </p:cNvSpPr>
          <p:nvPr/>
        </p:nvSpPr>
        <p:spPr bwMode="auto">
          <a:xfrm>
            <a:off x="5486400" y="3365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118824" name="Text Box 39"/>
          <p:cNvSpPr txBox="1">
            <a:spLocks noChangeArrowheads="1"/>
          </p:cNvSpPr>
          <p:nvPr/>
        </p:nvSpPr>
        <p:spPr bwMode="auto">
          <a:xfrm>
            <a:off x="7467600" y="2451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7</a:t>
            </a:r>
          </a:p>
        </p:txBody>
      </p:sp>
      <p:sp>
        <p:nvSpPr>
          <p:cNvPr id="118825" name="Text Box 40"/>
          <p:cNvSpPr txBox="1">
            <a:spLocks noChangeArrowheads="1"/>
          </p:cNvSpPr>
          <p:nvPr/>
        </p:nvSpPr>
        <p:spPr bwMode="auto">
          <a:xfrm>
            <a:off x="7467600" y="2755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6</a:t>
            </a:r>
          </a:p>
        </p:txBody>
      </p:sp>
      <p:sp>
        <p:nvSpPr>
          <p:cNvPr id="118826" name="Text Box 41"/>
          <p:cNvSpPr txBox="1">
            <a:spLocks noChangeArrowheads="1"/>
          </p:cNvSpPr>
          <p:nvPr/>
        </p:nvSpPr>
        <p:spPr bwMode="auto">
          <a:xfrm>
            <a:off x="7467600" y="3060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  <p:sp>
        <p:nvSpPr>
          <p:cNvPr id="118827" name="Text Box 42"/>
          <p:cNvSpPr txBox="1">
            <a:spLocks noChangeArrowheads="1"/>
          </p:cNvSpPr>
          <p:nvPr/>
        </p:nvSpPr>
        <p:spPr bwMode="auto">
          <a:xfrm>
            <a:off x="7391400" y="3365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10</a:t>
            </a:r>
          </a:p>
        </p:txBody>
      </p:sp>
      <p:sp>
        <p:nvSpPr>
          <p:cNvPr id="118828" name="Text Box 43"/>
          <p:cNvSpPr txBox="1">
            <a:spLocks noChangeArrowheads="1"/>
          </p:cNvSpPr>
          <p:nvPr/>
        </p:nvSpPr>
        <p:spPr bwMode="auto">
          <a:xfrm>
            <a:off x="4572000" y="2451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32</a:t>
            </a:r>
          </a:p>
        </p:txBody>
      </p:sp>
      <p:sp>
        <p:nvSpPr>
          <p:cNvPr id="118829" name="Text Box 44"/>
          <p:cNvSpPr txBox="1">
            <a:spLocks noChangeArrowheads="1"/>
          </p:cNvSpPr>
          <p:nvPr/>
        </p:nvSpPr>
        <p:spPr bwMode="auto">
          <a:xfrm>
            <a:off x="4572000" y="2755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90</a:t>
            </a:r>
          </a:p>
        </p:txBody>
      </p:sp>
      <p:sp>
        <p:nvSpPr>
          <p:cNvPr id="118830" name="Text Box 45"/>
          <p:cNvSpPr txBox="1">
            <a:spLocks noChangeArrowheads="1"/>
          </p:cNvSpPr>
          <p:nvPr/>
        </p:nvSpPr>
        <p:spPr bwMode="auto">
          <a:xfrm>
            <a:off x="4572000" y="3060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72</a:t>
            </a:r>
          </a:p>
        </p:txBody>
      </p:sp>
      <p:sp>
        <p:nvSpPr>
          <p:cNvPr id="118831" name="Text Box 46"/>
          <p:cNvSpPr txBox="1">
            <a:spLocks noChangeArrowheads="1"/>
          </p:cNvSpPr>
          <p:nvPr/>
        </p:nvSpPr>
        <p:spPr bwMode="auto">
          <a:xfrm>
            <a:off x="4572000" y="3365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54</a:t>
            </a:r>
          </a:p>
        </p:txBody>
      </p:sp>
      <p:sp>
        <p:nvSpPr>
          <p:cNvPr id="118832" name="Text Box 47"/>
          <p:cNvSpPr txBox="1">
            <a:spLocks noChangeArrowheads="1"/>
          </p:cNvSpPr>
          <p:nvPr/>
        </p:nvSpPr>
        <p:spPr bwMode="auto">
          <a:xfrm>
            <a:off x="6553200" y="2451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72</a:t>
            </a:r>
          </a:p>
        </p:txBody>
      </p:sp>
      <p:sp>
        <p:nvSpPr>
          <p:cNvPr id="118833" name="Text Box 48"/>
          <p:cNvSpPr txBox="1">
            <a:spLocks noChangeArrowheads="1"/>
          </p:cNvSpPr>
          <p:nvPr/>
        </p:nvSpPr>
        <p:spPr bwMode="auto">
          <a:xfrm>
            <a:off x="6553200" y="2755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63</a:t>
            </a:r>
          </a:p>
        </p:txBody>
      </p:sp>
      <p:sp>
        <p:nvSpPr>
          <p:cNvPr id="118834" name="Text Box 49"/>
          <p:cNvSpPr txBox="1">
            <a:spLocks noChangeArrowheads="1"/>
          </p:cNvSpPr>
          <p:nvPr/>
        </p:nvSpPr>
        <p:spPr bwMode="auto">
          <a:xfrm>
            <a:off x="6553200" y="3060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81</a:t>
            </a:r>
          </a:p>
        </p:txBody>
      </p:sp>
      <p:sp>
        <p:nvSpPr>
          <p:cNvPr id="118835" name="Text Box 50"/>
          <p:cNvSpPr txBox="1">
            <a:spLocks noChangeArrowheads="1"/>
          </p:cNvSpPr>
          <p:nvPr/>
        </p:nvSpPr>
        <p:spPr bwMode="auto">
          <a:xfrm>
            <a:off x="6553200" y="3365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24</a:t>
            </a:r>
          </a:p>
        </p:txBody>
      </p:sp>
      <p:sp>
        <p:nvSpPr>
          <p:cNvPr id="118836" name="Text Box 51"/>
          <p:cNvSpPr txBox="1">
            <a:spLocks noChangeArrowheads="1"/>
          </p:cNvSpPr>
          <p:nvPr/>
        </p:nvSpPr>
        <p:spPr bwMode="auto">
          <a:xfrm>
            <a:off x="8534400" y="2451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56</a:t>
            </a:r>
          </a:p>
        </p:txBody>
      </p:sp>
      <p:sp>
        <p:nvSpPr>
          <p:cNvPr id="118837" name="Text Box 52"/>
          <p:cNvSpPr txBox="1">
            <a:spLocks noChangeArrowheads="1"/>
          </p:cNvSpPr>
          <p:nvPr/>
        </p:nvSpPr>
        <p:spPr bwMode="auto">
          <a:xfrm>
            <a:off x="8534400" y="2755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54</a:t>
            </a:r>
          </a:p>
        </p:txBody>
      </p:sp>
      <p:sp>
        <p:nvSpPr>
          <p:cNvPr id="118838" name="Text Box 53"/>
          <p:cNvSpPr txBox="1">
            <a:spLocks noChangeArrowheads="1"/>
          </p:cNvSpPr>
          <p:nvPr/>
        </p:nvSpPr>
        <p:spPr bwMode="auto">
          <a:xfrm>
            <a:off x="8534400" y="3060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81</a:t>
            </a:r>
          </a:p>
        </p:txBody>
      </p:sp>
      <p:sp>
        <p:nvSpPr>
          <p:cNvPr id="118839" name="Text Box 54"/>
          <p:cNvSpPr txBox="1">
            <a:spLocks noChangeArrowheads="1"/>
          </p:cNvSpPr>
          <p:nvPr/>
        </p:nvSpPr>
        <p:spPr bwMode="auto">
          <a:xfrm>
            <a:off x="8534400" y="33655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60</a:t>
            </a:r>
          </a:p>
        </p:txBody>
      </p:sp>
      <p:sp>
        <p:nvSpPr>
          <p:cNvPr id="118840" name="Text Box 55"/>
          <p:cNvSpPr txBox="1">
            <a:spLocks noChangeArrowheads="1"/>
          </p:cNvSpPr>
          <p:nvPr/>
        </p:nvSpPr>
        <p:spPr bwMode="auto">
          <a:xfrm>
            <a:off x="4476750" y="5241925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338</a:t>
            </a:r>
          </a:p>
        </p:txBody>
      </p:sp>
      <p:sp>
        <p:nvSpPr>
          <p:cNvPr id="118841" name="Text Box 56"/>
          <p:cNvSpPr txBox="1">
            <a:spLocks noChangeArrowheads="1"/>
          </p:cNvSpPr>
          <p:nvPr/>
        </p:nvSpPr>
        <p:spPr bwMode="auto">
          <a:xfrm>
            <a:off x="6477000" y="5222875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300</a:t>
            </a:r>
          </a:p>
        </p:txBody>
      </p:sp>
      <p:sp>
        <p:nvSpPr>
          <p:cNvPr id="118842" name="Text Box 57"/>
          <p:cNvSpPr txBox="1">
            <a:spLocks noChangeArrowheads="1"/>
          </p:cNvSpPr>
          <p:nvPr/>
        </p:nvSpPr>
        <p:spPr bwMode="auto">
          <a:xfrm>
            <a:off x="8410575" y="52324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321</a:t>
            </a:r>
          </a:p>
        </p:txBody>
      </p:sp>
      <p:sp>
        <p:nvSpPr>
          <p:cNvPr id="118843" name="Text Box 58"/>
          <p:cNvSpPr txBox="1">
            <a:spLocks noChangeArrowheads="1"/>
          </p:cNvSpPr>
          <p:nvPr/>
        </p:nvSpPr>
        <p:spPr bwMode="auto">
          <a:xfrm>
            <a:off x="0" y="5867400"/>
            <a:ext cx="9144000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RESULT </a:t>
            </a:r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</a:rPr>
              <a:t>John Stout is the Highest Priority Prospect/Customer</a:t>
            </a:r>
          </a:p>
        </p:txBody>
      </p:sp>
    </p:spTree>
    <p:extLst>
      <p:ext uri="{BB962C8B-B14F-4D97-AF65-F5344CB8AC3E}">
        <p14:creationId xmlns:p14="http://schemas.microsoft.com/office/powerpoint/2010/main" val="1634909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highest PPI score is</a:t>
            </a:r>
          </a:p>
          <a:p>
            <a:pPr lvl="1"/>
            <a:r>
              <a:rPr lang="en-US" b="1" u="sng" dirty="0" smtClean="0"/>
              <a:t>________________</a:t>
            </a:r>
          </a:p>
          <a:p>
            <a:pPr lvl="1"/>
            <a:r>
              <a:rPr lang="en-US" dirty="0" smtClean="0"/>
              <a:t>Your top prospect based on</a:t>
            </a:r>
          </a:p>
          <a:p>
            <a:pPr lvl="3"/>
            <a:r>
              <a:rPr lang="en-US" b="1" dirty="0" smtClean="0">
                <a:solidFill>
                  <a:srgbClr val="7030A0"/>
                </a:solidFill>
              </a:rPr>
              <a:t>Your own criteria</a:t>
            </a:r>
          </a:p>
          <a:p>
            <a:pPr lvl="3"/>
            <a:r>
              <a:rPr lang="en-US" b="1" dirty="0" smtClean="0">
                <a:solidFill>
                  <a:srgbClr val="7030A0"/>
                </a:solidFill>
              </a:rPr>
              <a:t>your own weights</a:t>
            </a:r>
          </a:p>
          <a:p>
            <a:pPr lvl="1"/>
            <a:r>
              <a:rPr lang="en-US" dirty="0" smtClean="0"/>
              <a:t>Where you should invest more time and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Priority Accounts</a:t>
            </a:r>
            <a:endParaRPr lang="en-US" dirty="0"/>
          </a:p>
        </p:txBody>
      </p:sp>
      <p:pic>
        <p:nvPicPr>
          <p:cNvPr id="4" name="4c - John Dulin - Target Market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6952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 Accounts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 Accounts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Very complex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Prospecting at multiple levels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Geographically dispersed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Several decision makers and decision influencers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smtClean="0"/>
              <a:t>Coordinate resources in a complex way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More formal</a:t>
            </a:r>
          </a:p>
          <a:p>
            <a:pPr lvl="1"/>
            <a:r>
              <a:rPr lang="en-US" b="1" u="sng" dirty="0" smtClean="0">
                <a:solidFill>
                  <a:srgbClr val="0070C0"/>
                </a:solidFill>
              </a:rPr>
              <a:t>____________________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The salesperson acts as a team leader or manager</a:t>
            </a:r>
          </a:p>
        </p:txBody>
      </p:sp>
    </p:spTree>
    <p:extLst>
      <p:ext uri="{BB962C8B-B14F-4D97-AF65-F5344CB8AC3E}">
        <p14:creationId xmlns:p14="http://schemas.microsoft.com/office/powerpoint/2010/main" val="29136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What is Prospecting?</a:t>
            </a:r>
          </a:p>
          <a:p>
            <a:pPr lvl="0"/>
            <a:r>
              <a:rPr lang="en-US" dirty="0" smtClean="0"/>
              <a:t>Prospecting Process</a:t>
            </a:r>
          </a:p>
          <a:p>
            <a:pPr lvl="0"/>
            <a:r>
              <a:rPr lang="en-US" dirty="0" smtClean="0"/>
              <a:t>Tools</a:t>
            </a:r>
          </a:p>
          <a:p>
            <a:pPr lvl="0"/>
            <a:r>
              <a:rPr lang="en-US" dirty="0" smtClean="0"/>
              <a:t>Multi-Level Accounts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82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 Accounts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Tips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Identify all the decision makers and influencers as soon as possible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Ask and keep a record of how success is </a:t>
            </a:r>
            <a:r>
              <a:rPr lang="en-US" b="1" u="sng" dirty="0" smtClean="0">
                <a:solidFill>
                  <a:srgbClr val="00B050"/>
                </a:solidFill>
              </a:rPr>
              <a:t>_______________</a:t>
            </a:r>
            <a:r>
              <a:rPr lang="en-US" b="1" dirty="0" smtClean="0">
                <a:solidFill>
                  <a:srgbClr val="00B050"/>
                </a:solidFill>
              </a:rPr>
              <a:t>for each person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Know what the approval process is like for your products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8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Prospecting is a process</a:t>
            </a:r>
          </a:p>
          <a:p>
            <a:r>
              <a:rPr lang="en-US" dirty="0" smtClean="0"/>
              <a:t>Helps a salesperson direct resources</a:t>
            </a:r>
          </a:p>
          <a:p>
            <a:r>
              <a:rPr lang="en-US" dirty="0" smtClean="0"/>
              <a:t>Qualifying prospects saves time</a:t>
            </a:r>
          </a:p>
          <a:p>
            <a:r>
              <a:rPr lang="en-US" dirty="0" smtClean="0"/>
              <a:t>Prioritizing process can be done using tools</a:t>
            </a:r>
          </a:p>
          <a:p>
            <a:r>
              <a:rPr lang="en-US" dirty="0" smtClean="0"/>
              <a:t>Multi-level accounts are more complex and require more formal means to deal with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Prospect</a:t>
            </a:r>
          </a:p>
          <a:p>
            <a:r>
              <a:rPr lang="en-US" b="1" dirty="0" smtClean="0"/>
              <a:t>Cold Call</a:t>
            </a:r>
          </a:p>
          <a:p>
            <a:r>
              <a:rPr lang="en-US" b="1" dirty="0" smtClean="0"/>
              <a:t>Fear of Rejection</a:t>
            </a:r>
          </a:p>
          <a:p>
            <a:r>
              <a:rPr lang="en-US" b="1" dirty="0" smtClean="0"/>
              <a:t>Lead</a:t>
            </a:r>
          </a:p>
          <a:p>
            <a:r>
              <a:rPr lang="en-US" b="1" dirty="0" smtClean="0"/>
              <a:t>Referral</a:t>
            </a:r>
          </a:p>
          <a:p>
            <a:r>
              <a:rPr lang="en-US" b="1" dirty="0" smtClean="0"/>
              <a:t>Trade Show</a:t>
            </a:r>
          </a:p>
          <a:p>
            <a:r>
              <a:rPr lang="en-US" b="1" dirty="0" smtClean="0"/>
              <a:t>Field Day</a:t>
            </a:r>
          </a:p>
          <a:p>
            <a:r>
              <a:rPr lang="en-US" b="1" dirty="0" smtClean="0"/>
              <a:t>Pre-Qualifying</a:t>
            </a:r>
          </a:p>
          <a:p>
            <a:r>
              <a:rPr lang="en-US" b="1" dirty="0" smtClean="0"/>
              <a:t>PPI or Prospect Profile Index</a:t>
            </a:r>
          </a:p>
          <a:p>
            <a:r>
              <a:rPr lang="en-US" b="1" dirty="0" smtClean="0"/>
              <a:t>Multi-Level Account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506641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What is Prospecting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B474-9186-45C5-9141-A03E5160760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Someone you’re not doing business with today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New customers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Old customers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Or someone with whom you have a very small </a:t>
            </a:r>
            <a:r>
              <a:rPr lang="en-US" b="1" u="sng" dirty="0" smtClean="0"/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5174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Prospect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</a:p>
          <a:p>
            <a:r>
              <a:rPr lang="en-US" dirty="0" smtClean="0"/>
              <a:t>Customer </a:t>
            </a:r>
            <a:r>
              <a:rPr lang="en-US" u="sng" dirty="0" smtClean="0"/>
              <a:t>____________</a:t>
            </a:r>
          </a:p>
          <a:p>
            <a:pPr lvl="1"/>
            <a:r>
              <a:rPr lang="en-US" dirty="0" smtClean="0"/>
              <a:t>It’s natural for some customers to leave each year</a:t>
            </a:r>
          </a:p>
          <a:p>
            <a:pPr marL="1211263" lvl="2" indent="-296863"/>
            <a:r>
              <a:rPr lang="en-US" b="1" dirty="0" smtClean="0">
                <a:solidFill>
                  <a:srgbClr val="0070C0"/>
                </a:solidFill>
              </a:rPr>
              <a:t>They outgrow you</a:t>
            </a:r>
          </a:p>
          <a:p>
            <a:pPr marL="1211263" lvl="2" indent="-296863"/>
            <a:r>
              <a:rPr lang="en-US" b="1" dirty="0" smtClean="0">
                <a:solidFill>
                  <a:srgbClr val="0070C0"/>
                </a:solidFill>
              </a:rPr>
              <a:t>Their needs change</a:t>
            </a:r>
          </a:p>
          <a:p>
            <a:pPr marL="1211263" lvl="2" indent="-296863"/>
            <a:r>
              <a:rPr lang="en-US" b="1" dirty="0" smtClean="0">
                <a:solidFill>
                  <a:srgbClr val="0070C0"/>
                </a:solidFill>
              </a:rPr>
              <a:t>You mess up or they find an alternative</a:t>
            </a:r>
          </a:p>
          <a:p>
            <a:pPr marL="1211263" lvl="2" indent="-296863"/>
            <a:r>
              <a:rPr lang="en-US" b="1" dirty="0" smtClean="0">
                <a:solidFill>
                  <a:srgbClr val="0070C0"/>
                </a:solidFill>
              </a:rPr>
              <a:t>Consolidation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24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Prospecting Takes Motivation</a:t>
            </a:r>
            <a:endParaRPr lang="en-US" dirty="0"/>
          </a:p>
        </p:txBody>
      </p:sp>
      <p:pic>
        <p:nvPicPr>
          <p:cNvPr id="4" name="4a - Cheering Help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72812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Takes time</a:t>
            </a:r>
          </a:p>
          <a:p>
            <a:r>
              <a:rPr lang="en-US" dirty="0" smtClean="0"/>
              <a:t>Not all opportunities are </a:t>
            </a:r>
            <a:r>
              <a:rPr lang="en-US" b="1" u="sng" dirty="0" smtClean="0"/>
              <a:t>_________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0" y="3581400"/>
            <a:ext cx="3657600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5421"/>
      </p:ext>
    </p:extLst>
  </p:cSld>
  <p:clrMapOvr>
    <a:masterClrMapping/>
  </p:clrMapOvr>
</p:sld>
</file>

<file path=ppt/theme/theme1.xml><?xml version="1.0" encoding="utf-8"?>
<a:theme xmlns:a="http://schemas.openxmlformats.org/drawingml/2006/main" name="ProSelling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ProSelling</Template>
  <TotalTime>4334</TotalTime>
  <Words>824</Words>
  <Application>Microsoft Office PowerPoint</Application>
  <PresentationFormat>On-screen Show (4:3)</PresentationFormat>
  <Paragraphs>327</Paragraphs>
  <Slides>32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Book Antiqua</vt:lpstr>
      <vt:lpstr>Century Gothic</vt:lpstr>
      <vt:lpstr>Courier New</vt:lpstr>
      <vt:lpstr>Times New Roman</vt:lpstr>
      <vt:lpstr>Wingdings</vt:lpstr>
      <vt:lpstr>ProSelling</vt:lpstr>
      <vt:lpstr>PowerPoint Presentation</vt:lpstr>
      <vt:lpstr>Prospecting</vt:lpstr>
      <vt:lpstr>Overview</vt:lpstr>
      <vt:lpstr>Words to Watch</vt:lpstr>
      <vt:lpstr>What is Prospecting</vt:lpstr>
      <vt:lpstr>Prospecting</vt:lpstr>
      <vt:lpstr>Why Prospect</vt:lpstr>
      <vt:lpstr>Prospecting Takes Motivation</vt:lpstr>
      <vt:lpstr>Prospecting</vt:lpstr>
      <vt:lpstr>Prospecting Process</vt:lpstr>
      <vt:lpstr>Prospecting Process</vt:lpstr>
      <vt:lpstr>Prospecting Process</vt:lpstr>
      <vt:lpstr>Prospecting Process</vt:lpstr>
      <vt:lpstr>Field Days</vt:lpstr>
      <vt:lpstr>Prospecting Process</vt:lpstr>
      <vt:lpstr>Prospecting Process</vt:lpstr>
      <vt:lpstr>Tools</vt:lpstr>
      <vt:lpstr>Prospect Priority Index (PPI)</vt:lpstr>
      <vt:lpstr>Prospect Priority Index (PPI)</vt:lpstr>
      <vt:lpstr>Prospect Priority Index Calculator</vt:lpstr>
      <vt:lpstr>Prospect Priority Index Calculator</vt:lpstr>
      <vt:lpstr>Prospect Priority Index Calculator</vt:lpstr>
      <vt:lpstr>Prospect Priority Index Calculator</vt:lpstr>
      <vt:lpstr>Prospect Priority Index Calculator</vt:lpstr>
      <vt:lpstr>Prospect Priority Index Calculator</vt:lpstr>
      <vt:lpstr>What does this mean?</vt:lpstr>
      <vt:lpstr>Target Priority Accounts</vt:lpstr>
      <vt:lpstr>Multi-Level Accounts</vt:lpstr>
      <vt:lpstr>Multi-Level Accounts</vt:lpstr>
      <vt:lpstr>Multi-Level Accounts</vt:lpstr>
      <vt:lpstr>Summary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Selling</dc:title>
  <dc:creator>Downey, Scott</dc:creator>
  <cp:lastModifiedBy>Alex Henderson</cp:lastModifiedBy>
  <cp:revision>77</cp:revision>
  <cp:lastPrinted>2011-07-18T18:24:08Z</cp:lastPrinted>
  <dcterms:created xsi:type="dcterms:W3CDTF">2011-08-03T13:12:13Z</dcterms:created>
  <dcterms:modified xsi:type="dcterms:W3CDTF">2016-05-15T22:29:52Z</dcterms:modified>
</cp:coreProperties>
</file>