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59"/>
  </p:notesMasterIdLst>
  <p:handoutMasterIdLst>
    <p:handoutMasterId r:id="rId60"/>
  </p:handoutMasterIdLst>
  <p:sldIdLst>
    <p:sldId id="339" r:id="rId2"/>
    <p:sldId id="371" r:id="rId3"/>
    <p:sldId id="372" r:id="rId4"/>
    <p:sldId id="374" r:id="rId5"/>
    <p:sldId id="597" r:id="rId6"/>
    <p:sldId id="549" r:id="rId7"/>
    <p:sldId id="666" r:id="rId8"/>
    <p:sldId id="667" r:id="rId9"/>
    <p:sldId id="668" r:id="rId10"/>
    <p:sldId id="669" r:id="rId11"/>
    <p:sldId id="716" r:id="rId12"/>
    <p:sldId id="674" r:id="rId13"/>
    <p:sldId id="550" r:id="rId14"/>
    <p:sldId id="673" r:id="rId15"/>
    <p:sldId id="675" r:id="rId16"/>
    <p:sldId id="558" r:id="rId17"/>
    <p:sldId id="676" r:id="rId18"/>
    <p:sldId id="677" r:id="rId19"/>
    <p:sldId id="679" r:id="rId20"/>
    <p:sldId id="680" r:id="rId21"/>
    <p:sldId id="678" r:id="rId22"/>
    <p:sldId id="681" r:id="rId23"/>
    <p:sldId id="682" r:id="rId24"/>
    <p:sldId id="683" r:id="rId25"/>
    <p:sldId id="684" r:id="rId26"/>
    <p:sldId id="685" r:id="rId27"/>
    <p:sldId id="686" r:id="rId28"/>
    <p:sldId id="688" r:id="rId29"/>
    <p:sldId id="689" r:id="rId30"/>
    <p:sldId id="690" r:id="rId31"/>
    <p:sldId id="560" r:id="rId32"/>
    <p:sldId id="691" r:id="rId33"/>
    <p:sldId id="693" r:id="rId34"/>
    <p:sldId id="692" r:id="rId35"/>
    <p:sldId id="719" r:id="rId36"/>
    <p:sldId id="694" r:id="rId37"/>
    <p:sldId id="695" r:id="rId38"/>
    <p:sldId id="696" r:id="rId39"/>
    <p:sldId id="697" r:id="rId40"/>
    <p:sldId id="698" r:id="rId41"/>
    <p:sldId id="699" r:id="rId42"/>
    <p:sldId id="700" r:id="rId43"/>
    <p:sldId id="701" r:id="rId44"/>
    <p:sldId id="702" r:id="rId45"/>
    <p:sldId id="565" r:id="rId46"/>
    <p:sldId id="703" r:id="rId47"/>
    <p:sldId id="704" r:id="rId48"/>
    <p:sldId id="705" r:id="rId49"/>
    <p:sldId id="706" r:id="rId50"/>
    <p:sldId id="707" r:id="rId51"/>
    <p:sldId id="708" r:id="rId52"/>
    <p:sldId id="709" r:id="rId53"/>
    <p:sldId id="710" r:id="rId54"/>
    <p:sldId id="711" r:id="rId55"/>
    <p:sldId id="712" r:id="rId56"/>
    <p:sldId id="577" r:id="rId57"/>
    <p:sldId id="714" r:id="rId5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600CC"/>
    <a:srgbClr val="009900"/>
    <a:srgbClr val="CC6600"/>
    <a:srgbClr val="663300"/>
    <a:srgbClr val="CC0000"/>
    <a:srgbClr val="339933"/>
    <a:srgbClr val="FF6600"/>
    <a:srgbClr val="FF9933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46" autoAdjust="0"/>
    <p:restoredTop sz="80639" autoAdjust="0"/>
  </p:normalViewPr>
  <p:slideViewPr>
    <p:cSldViewPr>
      <p:cViewPr varScale="1">
        <p:scale>
          <a:sx n="59" d="100"/>
          <a:sy n="59" d="100"/>
        </p:scale>
        <p:origin x="118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91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ProSelling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17BD45-4329-4DA7-B741-53BD17B3D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dirty="0" err="1" smtClean="0"/>
              <a:t>ProSelling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614E39-D61D-4C94-B03D-B6891193C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20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7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8888" y="720725"/>
            <a:ext cx="48006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58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33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05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13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22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31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2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7603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04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15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4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67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85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072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74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504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41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0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104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78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73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775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77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2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7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7209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345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1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098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815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1941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798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410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1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474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0146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149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872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962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2870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06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E4310E-5D14-424E-9577-2719C245652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84034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C688188-F69A-455D-91FD-338DFC41E788}" type="slidenum">
              <a:rPr lang="en-US" sz="1300"/>
              <a:pPr algn="r" eaLnBrk="1" hangingPunct="1"/>
              <a:t>6</a:t>
            </a:fld>
            <a:endParaRPr lang="en-US" sz="1300"/>
          </a:p>
        </p:txBody>
      </p:sp>
      <p:sp>
        <p:nvSpPr>
          <p:cNvPr id="684035" name="Rectangle 135475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4036" name="Rectangle 135475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4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57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92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4">
    <p:bg>
      <p:bgPr>
        <a:solidFill>
          <a:srgbClr val="FF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3A61D-D9CD-4A33-AE77-A6E6EAB6AAD0}" type="datetime1">
              <a:rPr lang="en-US" smtClean="0"/>
              <a:t>5/15/2016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8543-D94E-46EF-93D3-34E9809F0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B40E-ED42-4537-BC1E-4D0F1F19DA45}" type="datetimeFigureOut">
              <a:rPr lang="en-US"/>
              <a:pPr>
                <a:defRPr/>
              </a:pPr>
              <a:t>5/15/2016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8D72-AAF0-4375-8C7F-F9B00AE4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0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B400E-AC26-4D52-ADEC-7057ACD8439D}" type="datetime1">
              <a:rPr lang="en-US" smtClean="0"/>
              <a:t>5/15/2016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C0EA9-5559-4F68-8FD3-F623528C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9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B38A9-6806-4617-AC21-0A29FD646678}" type="datetime1">
              <a:rPr lang="en-US" smtClean="0"/>
              <a:t>5/15/2016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7137F-9D3D-41EA-86ED-2392E19AE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27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D2337-3EF7-411E-91D6-16AFA8023B7C}" type="datetime1">
              <a:rPr lang="en-US" smtClean="0"/>
              <a:t>5/15/2016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4F28C-C7F3-45FB-990A-6B1BCED6C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5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9E90D-311E-4719-A8DA-BBB5CE3E7D13}" type="datetime1">
              <a:rPr lang="en-US" smtClean="0"/>
              <a:t>5/15/2016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1E0BA-F906-4E13-B797-13844DC49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48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0E32D-63A8-4C1F-8EE5-99896583A4A0}" type="datetime1">
              <a:rPr lang="en-US" smtClean="0"/>
              <a:t>5/15/2016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D7A20-AFB4-4919-857B-9E4C2BEE44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53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8DA27-DF57-42F4-9E86-382128DB2B6F}" type="datetime1">
              <a:rPr lang="en-US" smtClean="0"/>
              <a:t>5/15/2016</a:t>
            </a:fld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2F5BA-61DF-4B74-90B9-75BC5D9D1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21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/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4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8A447-4015-443C-A675-35825C882A43}" type="datetime1">
              <a:rPr lang="en-US" smtClean="0"/>
              <a:t>5/15/2016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A9F8E-49FA-49B6-A3E3-4A1B6EC9C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8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2"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1">
    <p:bg>
      <p:bgPr>
        <a:solidFill>
          <a:srgbClr val="FEE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3">
    <p:bg>
      <p:bgPr>
        <a:solidFill>
          <a:srgbClr val="D9F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7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315200" y="6477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  Chapter 8   </a:t>
            </a:r>
            <a:fld id="{D2D5A2E1-FC72-4D79-A74A-A37DA5467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9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325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5" name="Rectangle 532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FBCC5-EEC7-42A1-8A8D-FDB219925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6464-7AAF-4C50-AC2B-7796C2711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2550"/>
            <a:ext cx="3048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3003-4F3B-4850-804B-0152B5C7C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38600"/>
            <a:ext cx="8229600" cy="20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26483"/>
            <a:ext cx="9174480" cy="68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3" r:id="rId3"/>
    <p:sldLayoutId id="2147483695" r:id="rId4"/>
    <p:sldLayoutId id="2147483688" r:id="rId5"/>
    <p:sldLayoutId id="2147483689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276600" cy="4144963"/>
          </a:xfrm>
        </p:spPr>
        <p:txBody>
          <a:bodyPr/>
          <a:lstStyle/>
          <a:p>
            <a:r>
              <a:rPr lang="en-US" b="1" dirty="0" smtClean="0"/>
              <a:t>The Sales Process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66464-7AAF-4C50-AC2B-7796C27116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Preparation means identifying the selling points that will most appeal to that specific customer</a:t>
            </a:r>
            <a:endParaRPr lang="en-US" dirty="0"/>
          </a:p>
        </p:txBody>
      </p:sp>
      <p:pic>
        <p:nvPicPr>
          <p:cNvPr id="4" name="Rectangle 92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399" y="3377504"/>
            <a:ext cx="4419601" cy="2947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51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they Put a Price on?</a:t>
            </a:r>
            <a:endParaRPr lang="en-US" dirty="0"/>
          </a:p>
        </p:txBody>
      </p:sp>
      <p:pic>
        <p:nvPicPr>
          <p:cNvPr id="4" name="8b - Jim Kostal - TLIrrigation - Farmer's Time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338" y="1600200"/>
            <a:ext cx="6789737" cy="4525963"/>
          </a:xfrm>
        </p:spPr>
      </p:pic>
    </p:spTree>
    <p:extLst>
      <p:ext uri="{BB962C8B-B14F-4D97-AF65-F5344CB8AC3E}">
        <p14:creationId xmlns:p14="http://schemas.microsoft.com/office/powerpoint/2010/main" val="40280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19200" y="4572000"/>
            <a:ext cx="7696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333300"/>
                </a:solidFill>
                <a:ea typeface="Verdana" pitchFamily="34" charset="0"/>
                <a:cs typeface="Verdana" pitchFamily="34" charset="0"/>
              </a:rPr>
              <a:t>…If </a:t>
            </a:r>
            <a:r>
              <a:rPr lang="en-US" sz="2800" b="1" dirty="0" smtClean="0">
                <a:solidFill>
                  <a:srgbClr val="333300"/>
                </a:solidFill>
                <a:ea typeface="Verdana" pitchFamily="34" charset="0"/>
                <a:cs typeface="Verdana" pitchFamily="34" charset="0"/>
              </a:rPr>
              <a:t>a customer doesn’t see </a:t>
            </a:r>
            <a:r>
              <a:rPr lang="en-US" sz="2800" b="1" dirty="0">
                <a:solidFill>
                  <a:srgbClr val="333300"/>
                </a:solidFill>
                <a:ea typeface="Verdana" pitchFamily="34" charset="0"/>
                <a:cs typeface="Verdana" pitchFamily="34" charset="0"/>
              </a:rPr>
              <a:t>it, </a:t>
            </a:r>
            <a:endParaRPr lang="en-US" sz="2800" b="1" dirty="0" smtClean="0">
              <a:solidFill>
                <a:srgbClr val="333300"/>
              </a:solidFill>
              <a:ea typeface="Verdana" pitchFamily="34" charset="0"/>
              <a:cs typeface="Verdana" pitchFamily="34" charset="0"/>
            </a:endParaRPr>
          </a:p>
          <a:p>
            <a:pPr>
              <a:spcBef>
                <a:spcPct val="50000"/>
              </a:spcBef>
            </a:pPr>
            <a:endParaRPr lang="en-US" sz="2800" b="1" dirty="0" smtClean="0">
              <a:solidFill>
                <a:srgbClr val="333300"/>
              </a:solidFill>
              <a:ea typeface="Verdana" pitchFamily="34" charset="0"/>
              <a:cs typeface="Verdana" pitchFamily="34" charset="0"/>
            </a:endParaRPr>
          </a:p>
          <a:p>
            <a:pPr algn="r"/>
            <a:r>
              <a:rPr lang="en-US" sz="2800" b="1" dirty="0" smtClean="0">
                <a:solidFill>
                  <a:srgbClr val="333300"/>
                </a:solidFill>
                <a:ea typeface="Verdana" pitchFamily="34" charset="0"/>
                <a:cs typeface="Verdana" pitchFamily="34" charset="0"/>
              </a:rPr>
              <a:t>it </a:t>
            </a:r>
            <a:r>
              <a:rPr lang="en-US" sz="2800" b="1" dirty="0">
                <a:solidFill>
                  <a:srgbClr val="333300"/>
                </a:solidFill>
                <a:ea typeface="Verdana" pitchFamily="34" charset="0"/>
                <a:cs typeface="Verdana" pitchFamily="34" charset="0"/>
              </a:rPr>
              <a:t>might as well not have even </a:t>
            </a:r>
            <a:endParaRPr lang="en-US" sz="2800" b="1" dirty="0" smtClean="0">
              <a:solidFill>
                <a:srgbClr val="333300"/>
              </a:solidFill>
              <a:ea typeface="Verdana" pitchFamily="34" charset="0"/>
              <a:cs typeface="Verdana" pitchFamily="34" charset="0"/>
            </a:endParaRPr>
          </a:p>
          <a:p>
            <a:pPr algn="r"/>
            <a:r>
              <a:rPr lang="en-US" sz="2800" b="1" dirty="0" smtClean="0">
                <a:solidFill>
                  <a:srgbClr val="333300"/>
                </a:solidFill>
                <a:ea typeface="Verdana" pitchFamily="34" charset="0"/>
                <a:cs typeface="Verdana" pitchFamily="34" charset="0"/>
              </a:rPr>
              <a:t>happened</a:t>
            </a:r>
            <a:r>
              <a:rPr lang="en-US" sz="2800" b="1" dirty="0">
                <a:solidFill>
                  <a:srgbClr val="333300"/>
                </a:solidFill>
                <a:ea typeface="Verdana" pitchFamily="34" charset="0"/>
                <a:cs typeface="Verdana" pitchFamily="34" charset="0"/>
              </a:rPr>
              <a:t>!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895350" fontAlgn="auto">
              <a:spcAft>
                <a:spcPts val="0"/>
              </a:spcAft>
              <a:defRPr/>
            </a:pPr>
            <a:r>
              <a:rPr lang="en-US" dirty="0" smtClean="0"/>
              <a:t>Managing Value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590800"/>
            <a:ext cx="2057400" cy="609600"/>
          </a:xfrm>
        </p:spPr>
        <p:txBody>
          <a:bodyPr/>
          <a:lstStyle/>
          <a:p>
            <a:pPr marL="168275" indent="-168275" defTabSz="495300">
              <a:buFont typeface="Wingdings" pitchFamily="2" charset="2"/>
              <a:buNone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Value</a:t>
            </a:r>
            <a:r>
              <a:rPr lang="en-US" dirty="0" smtClean="0"/>
              <a:t> =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096000" y="914400"/>
            <a:ext cx="2301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800">
              <a:solidFill>
                <a:srgbClr val="333300"/>
              </a:solidFill>
              <a:latin typeface="Tahoma" pitchFamily="34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800600" y="2441575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 dirty="0" smtClean="0">
                <a:solidFill>
                  <a:srgbClr val="333300"/>
                </a:solidFill>
                <a:latin typeface="+mj-lt"/>
              </a:rPr>
              <a:t>  Benefits</a:t>
            </a:r>
            <a:endParaRPr lang="en-US" sz="2800" u="sng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800600" y="2822575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333300"/>
                </a:solidFill>
                <a:latin typeface="+mj-lt"/>
              </a:rPr>
              <a:t>   </a:t>
            </a:r>
            <a:r>
              <a:rPr lang="en-US" sz="2800" dirty="0" smtClean="0">
                <a:solidFill>
                  <a:srgbClr val="333300"/>
                </a:solidFill>
                <a:latin typeface="+mj-lt"/>
              </a:rPr>
              <a:t> Costs</a:t>
            </a:r>
            <a:endParaRPr lang="en-US" sz="2800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0" y="2600980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333300"/>
                </a:solidFill>
                <a:latin typeface="+mj-lt"/>
              </a:rPr>
              <a:t>Perceived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3048000" y="2822575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333300"/>
                </a:solidFill>
                <a:latin typeface="+mj-lt"/>
              </a:rPr>
              <a:t>Perceived  </a:t>
            </a:r>
            <a:endParaRPr lang="en-US" sz="2800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048000" y="2441575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 dirty="0">
                <a:solidFill>
                  <a:srgbClr val="333300"/>
                </a:solidFill>
                <a:latin typeface="+mj-lt"/>
              </a:rPr>
              <a:t>Perceived</a:t>
            </a:r>
          </a:p>
        </p:txBody>
      </p:sp>
      <p:pic>
        <p:nvPicPr>
          <p:cNvPr id="58379" name="Picture 11" descr="MPj017843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0" y="1238250"/>
            <a:ext cx="2235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94947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8371" grpId="0" build="p"/>
      <p:bldP spid="58373" grpId="0"/>
      <p:bldP spid="58374" grpId="0"/>
      <p:bldP spid="58375" grpId="0"/>
      <p:bldP spid="58376" grpId="0"/>
      <p:bldP spid="5837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Selling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Selling points connect points you want your prospect to… 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Know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Understand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Appreciate</a:t>
            </a:r>
          </a:p>
          <a:p>
            <a:r>
              <a:rPr lang="en-US" dirty="0" smtClean="0"/>
              <a:t>About your…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Product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Company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Yourself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0400"/>
            <a:ext cx="3657600" cy="245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19200" y="5141893"/>
            <a:ext cx="6629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333300"/>
                </a:solidFill>
                <a:ea typeface="Verdana" pitchFamily="34" charset="0"/>
                <a:cs typeface="Verdana" pitchFamily="34" charset="0"/>
              </a:rPr>
              <a:t>There are really only two ways of helping a customer see the value!</a:t>
            </a:r>
            <a:endParaRPr lang="en-US" sz="2800" b="1" dirty="0">
              <a:solidFill>
                <a:srgbClr val="333300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895350" fontAlgn="auto">
              <a:spcAft>
                <a:spcPts val="0"/>
              </a:spcAft>
              <a:defRPr/>
            </a:pPr>
            <a:r>
              <a:rPr lang="en-US" dirty="0" smtClean="0"/>
              <a:t>Perceived Value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590800"/>
            <a:ext cx="2057400" cy="609600"/>
          </a:xfrm>
        </p:spPr>
        <p:txBody>
          <a:bodyPr/>
          <a:lstStyle/>
          <a:p>
            <a:pPr marL="168275" indent="-168275" defTabSz="495300">
              <a:buFont typeface="Wingdings" pitchFamily="2" charset="2"/>
              <a:buNone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Value</a:t>
            </a:r>
            <a:r>
              <a:rPr lang="en-US" dirty="0" smtClean="0"/>
              <a:t> =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6096000" y="914400"/>
            <a:ext cx="2301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2800">
              <a:solidFill>
                <a:srgbClr val="333300"/>
              </a:solidFill>
              <a:latin typeface="Tahoma" pitchFamily="34" charset="0"/>
            </a:endParaRPr>
          </a:p>
        </p:txBody>
      </p:sp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4800600" y="2441575"/>
            <a:ext cx="1981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 dirty="0" smtClean="0">
                <a:solidFill>
                  <a:srgbClr val="333300"/>
                </a:solidFill>
                <a:latin typeface="+mj-lt"/>
              </a:rPr>
              <a:t>  Benefits</a:t>
            </a:r>
            <a:endParaRPr lang="en-US" sz="2800" u="sng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4800600" y="2822575"/>
            <a:ext cx="2133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rgbClr val="333300"/>
                </a:solidFill>
                <a:latin typeface="+mj-lt"/>
              </a:rPr>
              <a:t>   </a:t>
            </a:r>
            <a:r>
              <a:rPr lang="en-US" sz="2800" dirty="0" smtClean="0">
                <a:solidFill>
                  <a:srgbClr val="333300"/>
                </a:solidFill>
                <a:latin typeface="+mj-lt"/>
              </a:rPr>
              <a:t> Costs</a:t>
            </a:r>
            <a:endParaRPr lang="en-US" sz="2800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0" y="2600980"/>
            <a:ext cx="2438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333300"/>
                </a:solidFill>
                <a:latin typeface="+mj-lt"/>
              </a:rPr>
              <a:t>Perceived</a:t>
            </a: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3048000" y="2822575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rgbClr val="333300"/>
                </a:solidFill>
                <a:latin typeface="+mj-lt"/>
              </a:rPr>
              <a:t>Perceived  </a:t>
            </a:r>
            <a:endParaRPr lang="en-US" sz="2800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3048000" y="2441575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 dirty="0">
                <a:solidFill>
                  <a:srgbClr val="333300"/>
                </a:solidFill>
                <a:latin typeface="+mj-lt"/>
              </a:rPr>
              <a:t>Perceived</a:t>
            </a:r>
          </a:p>
        </p:txBody>
      </p:sp>
      <p:pic>
        <p:nvPicPr>
          <p:cNvPr id="58379" name="Picture 11" descr="MPj0178433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0" y="1238250"/>
            <a:ext cx="2235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2895600" y="1981200"/>
            <a:ext cx="762000" cy="838200"/>
          </a:xfrm>
          <a:prstGeom prst="upArrow">
            <a:avLst>
              <a:gd name="adj1" fmla="val 50000"/>
              <a:gd name="adj2" fmla="val 27500"/>
            </a:avLst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sz="2800">
              <a:latin typeface="+mj-lt"/>
            </a:endParaRPr>
          </a:p>
        </p:txBody>
      </p:sp>
      <p:sp>
        <p:nvSpPr>
          <p:cNvPr id="16" name="AutoShape 11"/>
          <p:cNvSpPr>
            <a:spLocks noChangeArrowheads="1"/>
          </p:cNvSpPr>
          <p:nvPr/>
        </p:nvSpPr>
        <p:spPr bwMode="auto">
          <a:xfrm>
            <a:off x="2895600" y="2895600"/>
            <a:ext cx="762000" cy="838200"/>
          </a:xfrm>
          <a:prstGeom prst="downArrow">
            <a:avLst>
              <a:gd name="adj1" fmla="val 50000"/>
              <a:gd name="adj2" fmla="val 27500"/>
            </a:avLst>
          </a:prstGeom>
          <a:solidFill>
            <a:srgbClr val="33CC33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384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Selling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Often, relationships between buyers and sellers are selling points</a:t>
            </a:r>
          </a:p>
          <a:p>
            <a:pPr lvl="1"/>
            <a:r>
              <a:rPr lang="en-US" dirty="0" smtClean="0"/>
              <a:t>Dissatisfaction with current relationships can create a need for new ones</a:t>
            </a:r>
          </a:p>
          <a:p>
            <a:r>
              <a:rPr lang="en-US" b="1" dirty="0" smtClean="0">
                <a:solidFill>
                  <a:srgbClr val="006600"/>
                </a:solidFill>
              </a:rPr>
              <a:t>Reducing complexity or making things simpler can be a selling point today</a:t>
            </a:r>
          </a:p>
          <a:p>
            <a:pPr lvl="1"/>
            <a:r>
              <a:rPr lang="en-US" dirty="0" smtClean="0"/>
              <a:t>There is a great deal of information that buyers have to sort through</a:t>
            </a:r>
          </a:p>
          <a:p>
            <a:pPr lvl="1"/>
            <a:r>
              <a:rPr lang="en-US" dirty="0" smtClean="0"/>
              <a:t>Product capabilities often add complexity to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78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 Statements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defTabSz="114300"/>
            <a:r>
              <a:rPr lang="en-US" dirty="0" smtClean="0"/>
              <a:t>Selling points are communicated in an organized way with FAB Statements</a:t>
            </a:r>
          </a:p>
          <a:p>
            <a:pPr defTabSz="114300"/>
            <a:endParaRPr lang="en-US" dirty="0"/>
          </a:p>
          <a:p>
            <a:pPr defTabSz="114300"/>
            <a:endParaRPr lang="en-US" dirty="0" smtClean="0"/>
          </a:p>
          <a:p>
            <a:pPr marL="3611563" lvl="1"/>
            <a:r>
              <a:rPr lang="en-US" b="1" u="sng" dirty="0" smtClean="0"/>
              <a:t>F</a:t>
            </a:r>
            <a:r>
              <a:rPr lang="en-US" dirty="0" smtClean="0"/>
              <a:t>eatures</a:t>
            </a:r>
          </a:p>
          <a:p>
            <a:pPr marL="3611563" lvl="1"/>
            <a:r>
              <a:rPr lang="en-US" b="1" u="sng" dirty="0" smtClean="0"/>
              <a:t>A</a:t>
            </a:r>
            <a:r>
              <a:rPr lang="en-US" dirty="0" smtClean="0"/>
              <a:t>dvantages</a:t>
            </a:r>
          </a:p>
          <a:p>
            <a:pPr marL="3611563" lvl="1"/>
            <a:r>
              <a:rPr lang="en-US" b="1" u="sng" dirty="0" smtClean="0"/>
              <a:t>B</a:t>
            </a:r>
            <a:r>
              <a:rPr lang="en-US" dirty="0" smtClean="0"/>
              <a:t>enefits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978177"/>
            <a:ext cx="2024062" cy="304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8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Measurable facts about products</a:t>
            </a:r>
          </a:p>
          <a:p>
            <a:endParaRPr lang="en-US" b="1" dirty="0" smtClean="0">
              <a:solidFill>
                <a:schemeClr val="accent6">
                  <a:lumMod val="25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Attributes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Performance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Service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Delivery</a:t>
            </a:r>
          </a:p>
          <a:p>
            <a:pPr lvl="1"/>
            <a:endParaRPr lang="en-US" dirty="0"/>
          </a:p>
          <a:p>
            <a:r>
              <a:rPr lang="en-US" dirty="0" smtClean="0"/>
              <a:t>Don’t assume that your customer sees the value of a list of product features!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675" y="24288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27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Advantages explain how a specific feature will “fit” the customer’s goals or needs</a:t>
            </a:r>
          </a:p>
          <a:p>
            <a:r>
              <a:rPr lang="en-US" dirty="0" smtClean="0"/>
              <a:t>Often relative to other choices the customer may have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6600CC"/>
                </a:solidFill>
              </a:rPr>
              <a:t>“Because this drug is injected subcutaneously, your patient will not have as much pain as other options that are injected intramuscularly.”</a:t>
            </a:r>
            <a:endParaRPr lang="en-US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Shape 54681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546819" name="Shape 546818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 benefit is the </a:t>
            </a:r>
            <a:r>
              <a:rPr lang="en-US" b="1" u="sng" dirty="0" smtClean="0"/>
              <a:t>___________</a:t>
            </a:r>
            <a:r>
              <a:rPr lang="en-US" dirty="0" smtClean="0"/>
              <a:t>that comes from the feature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The need that is met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The problem that is solved 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The goal that is accomplished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The good that will come to the prospect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The joy or financial gain that comes from having the product or service</a:t>
            </a:r>
          </a:p>
          <a:p>
            <a:pPr marL="457200" lvl="1" indent="0" defTabSz="914400" eaLnBrk="1" hangingPunct="1">
              <a:spcBef>
                <a:spcPct val="0"/>
              </a:spcBef>
              <a:buNone/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Benefits explain why that “fit” is a good one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7FC7C10-4DED-47B6-ACF9-342DBD49323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61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/>
          </a:bodyPr>
          <a:lstStyle/>
          <a:p>
            <a:r>
              <a:rPr lang="en-US" dirty="0" smtClean="0"/>
              <a:t>Communicating Value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867937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hape 54784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Benefits</a:t>
            </a:r>
          </a:p>
        </p:txBody>
      </p:sp>
      <p:sp>
        <p:nvSpPr>
          <p:cNvPr id="21508" name="Shape 547842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US" dirty="0" smtClean="0"/>
              <a:t>The benefit is often stated as a </a:t>
            </a:r>
            <a:r>
              <a:rPr lang="en-US" b="1" u="sng" dirty="0" smtClean="0"/>
              <a:t>__________ ________________</a:t>
            </a:r>
            <a:r>
              <a:rPr lang="en-US" dirty="0" smtClean="0"/>
              <a:t>: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70C0"/>
                </a:solidFill>
              </a:rPr>
              <a:t>“Fewer trips across the field will save you time and money.”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9900"/>
                </a:solidFill>
              </a:rPr>
              <a:t>“You’ll be able to use those savings to hire that new employee you said was important.”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“Accessing records faster will leave you more time to spend with your family.”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7FC7C10-4DED-47B6-ACF9-342DBD49323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345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Ultimately, in business-to-business selling, benefits will lead to </a:t>
            </a:r>
            <a:r>
              <a:rPr lang="en-US" b="1" u="sng" dirty="0" smtClean="0"/>
              <a:t>____________________</a:t>
            </a:r>
            <a:r>
              <a:rPr lang="en-US" dirty="0" smtClean="0"/>
              <a:t>: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Save time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Save money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Make money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2060"/>
                </a:solidFill>
              </a:rPr>
              <a:t>It is the salesperson’s job to relate the benefits to metrics that are used by the customer!!</a:t>
            </a:r>
          </a:p>
        </p:txBody>
      </p:sp>
    </p:spTree>
    <p:extLst>
      <p:ext uri="{BB962C8B-B14F-4D97-AF65-F5344CB8AC3E}">
        <p14:creationId xmlns:p14="http://schemas.microsoft.com/office/powerpoint/2010/main" val="46985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 Statements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FAB statements combine the features, advantages, and benefits into a logical sequence</a:t>
            </a:r>
          </a:p>
          <a:p>
            <a:r>
              <a:rPr lang="en-US" dirty="0" smtClean="0"/>
              <a:t>That helps the customer clearly relate the products features to the things they care about.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62" y="4114800"/>
            <a:ext cx="4122638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54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 Statements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Because of… (Feature)</a:t>
            </a:r>
          </a:p>
          <a:p>
            <a:r>
              <a:rPr lang="en-US" dirty="0" smtClean="0"/>
              <a:t>You will be able to… (Advantage)</a:t>
            </a:r>
          </a:p>
          <a:p>
            <a:r>
              <a:rPr lang="en-US" dirty="0" smtClean="0"/>
              <a:t>Which means that… (Benefit)</a:t>
            </a:r>
          </a:p>
          <a:p>
            <a:endParaRPr lang="en-US" dirty="0"/>
          </a:p>
          <a:p>
            <a:r>
              <a:rPr lang="en-US" b="1" u="sng" dirty="0" smtClean="0"/>
              <a:t>_______________: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Customers don’t buy features, they buy benefits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Customers don’t naturally translate features into benefits on their own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 Statements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same </a:t>
            </a:r>
            <a:r>
              <a:rPr lang="en-US" b="1" u="sng" dirty="0" smtClean="0"/>
              <a:t>feature </a:t>
            </a:r>
            <a:r>
              <a:rPr lang="en-US" dirty="0" smtClean="0"/>
              <a:t>can have different benefits for different customers based on what’s important to them.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“More horsepower means you’ll be able to cover more ground, which saves you time.”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“More horsepower means you’ll be able to cover more ground, which will allow you to grow your business.”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FAB Statements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r>
              <a:rPr lang="en-US" dirty="0" smtClean="0"/>
              <a:t>FAB Statements can sometimes connect to Beliefs, Goals, and Needs directly</a:t>
            </a:r>
            <a:endParaRPr lang="en-US" dirty="0"/>
          </a:p>
        </p:txBody>
      </p:sp>
      <p:sp>
        <p:nvSpPr>
          <p:cNvPr id="4" name="Isosceles Triangle 3"/>
          <p:cNvSpPr/>
          <p:nvPr/>
        </p:nvSpPr>
        <p:spPr>
          <a:xfrm rot="10800000">
            <a:off x="3733801" y="1066800"/>
            <a:ext cx="3124200" cy="1600200"/>
          </a:xfrm>
          <a:prstGeom prst="triangl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0800000">
            <a:off x="3733801" y="2743200"/>
            <a:ext cx="3124200" cy="16002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3733801" y="4419599"/>
            <a:ext cx="3124200" cy="1600200"/>
          </a:xfrm>
          <a:prstGeom prst="triangl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1" y="12440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Beliefs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1" y="28194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Goals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5801" y="459682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Needs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5334000" y="1066801"/>
            <a:ext cx="3124200" cy="1600200"/>
          </a:xfrm>
          <a:prstGeom prst="triangl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5334000" y="2743201"/>
            <a:ext cx="3124200" cy="1600200"/>
          </a:xfrm>
          <a:prstGeom prst="triangl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5334000" y="4419600"/>
            <a:ext cx="3124200" cy="16002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867400" y="20822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Benefits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37338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Advantages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0" y="53588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Features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 rot="10800000">
            <a:off x="2362201" y="1066800"/>
            <a:ext cx="3124200" cy="1600200"/>
          </a:xfrm>
          <a:prstGeom prst="triangle">
            <a:avLst/>
          </a:prstGeom>
          <a:solidFill>
            <a:srgbClr val="66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 rot="10800000">
            <a:off x="2362201" y="2743200"/>
            <a:ext cx="3124200" cy="1600200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Isosceles Triangle 5"/>
          <p:cNvSpPr/>
          <p:nvPr/>
        </p:nvSpPr>
        <p:spPr>
          <a:xfrm rot="10800000">
            <a:off x="2362201" y="4419599"/>
            <a:ext cx="3124200" cy="1600200"/>
          </a:xfrm>
          <a:prstGeom prst="triangle">
            <a:avLst/>
          </a:prstGeom>
          <a:solidFill>
            <a:srgbClr val="33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200401" y="1244025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Beliefs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1" y="28194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Goals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1" y="4596825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Needs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3962400" y="1066801"/>
            <a:ext cx="3124200" cy="1600200"/>
          </a:xfrm>
          <a:prstGeom prst="triangl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3962400" y="2743201"/>
            <a:ext cx="3124200" cy="1600200"/>
          </a:xfrm>
          <a:prstGeom prst="triangl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3962400" y="4419600"/>
            <a:ext cx="3124200" cy="1600200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95800" y="2082225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Benefits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62400" y="37338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Advantages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43400" y="5358825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Features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399" y="1487269"/>
            <a:ext cx="2057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“Family is Important”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3048000"/>
            <a:ext cx="2057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“I’d like to be able to spend less time at the office”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" y="4743271"/>
            <a:ext cx="2057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“I need to automate some of my responsibilities”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477000" y="4419600"/>
            <a:ext cx="2819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Because our automated sweep transfers funds for you, you </a:t>
            </a:r>
            <a:r>
              <a:rPr lang="en-US" dirty="0"/>
              <a:t>won’t have to come </a:t>
            </a:r>
            <a:r>
              <a:rPr lang="en-US" dirty="0" smtClean="0"/>
              <a:t>to </a:t>
            </a:r>
            <a:r>
              <a:rPr lang="en-US" dirty="0"/>
              <a:t>the bank every day</a:t>
            </a:r>
          </a:p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77000" y="29718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That is one less thing to do each day, which saves you time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477000" y="12954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And that will allow you to spend more time coaching Junior’s Little League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6200" y="152400"/>
            <a:ext cx="2286000" cy="120032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Through discovery, the salesperson hears the customer say: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81800" y="152399"/>
            <a:ext cx="2286000" cy="118872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So, the salesperson responds with:</a:t>
            </a:r>
          </a:p>
          <a:p>
            <a:pPr algn="ctr"/>
            <a:endParaRPr lang="en-US" sz="2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9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hape 49152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Value Is Created:</a:t>
            </a:r>
          </a:p>
        </p:txBody>
      </p:sp>
      <p:sp>
        <p:nvSpPr>
          <p:cNvPr id="354307" name="Shape 491522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defTabSz="914400" eaLnBrk="1" hangingPunct="1"/>
            <a:r>
              <a:rPr lang="en-US" dirty="0" smtClean="0"/>
              <a:t>Through the product or service</a:t>
            </a:r>
          </a:p>
          <a:p>
            <a:pPr defTabSz="914400" eaLnBrk="1" hangingPunct="1"/>
            <a:r>
              <a:rPr lang="en-US" dirty="0" smtClean="0"/>
              <a:t>Through the brand and reputation</a:t>
            </a:r>
          </a:p>
          <a:p>
            <a:pPr defTabSz="914400" eaLnBrk="1" hangingPunct="1"/>
            <a:r>
              <a:rPr lang="en-US" dirty="0" smtClean="0"/>
              <a:t>Through </a:t>
            </a:r>
            <a:r>
              <a:rPr lang="en-US" b="1" u="sng" dirty="0" smtClean="0"/>
              <a:t>________________</a:t>
            </a:r>
            <a:r>
              <a:rPr lang="en-US" dirty="0" smtClean="0"/>
              <a:t>and customer service</a:t>
            </a:r>
          </a:p>
          <a:p>
            <a:pPr defTabSz="914400" eaLnBrk="1" hangingPunct="1"/>
            <a:r>
              <a:rPr lang="en-US" dirty="0" smtClean="0"/>
              <a:t>Through the relationship with the salesperson</a:t>
            </a:r>
          </a:p>
          <a:p>
            <a:pPr defTabSz="914400" eaLnBrk="1" hangingPunct="1"/>
            <a:endParaRPr lang="en-US" dirty="0" smtClean="0"/>
          </a:p>
          <a:p>
            <a:pPr defTabSz="914400" eaLnBrk="1" hangingPunct="1">
              <a:buFontTx/>
              <a:buNone/>
            </a:pPr>
            <a:endParaRPr lang="en-US" dirty="0" smtClean="0"/>
          </a:p>
        </p:txBody>
      </p:sp>
      <p:pic>
        <p:nvPicPr>
          <p:cNvPr id="354309" name="Rectangle 491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14800"/>
            <a:ext cx="330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27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Total Value Proposition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676400" y="914400"/>
            <a:ext cx="5943600" cy="5943600"/>
            <a:chOff x="1676400" y="762000"/>
            <a:chExt cx="5943600" cy="5943600"/>
          </a:xfrm>
        </p:grpSpPr>
        <p:sp>
          <p:nvSpPr>
            <p:cNvPr id="8" name="Oval 7"/>
            <p:cNvSpPr/>
            <p:nvPr/>
          </p:nvSpPr>
          <p:spPr>
            <a:xfrm>
              <a:off x="1676400" y="762000"/>
              <a:ext cx="5943600" cy="5943600"/>
            </a:xfrm>
            <a:prstGeom prst="ellipse">
              <a:avLst/>
            </a:prstGeom>
            <a:solidFill>
              <a:srgbClr val="C00000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Personalized Services and Relationships</a:t>
              </a:r>
            </a:p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362200" y="1447800"/>
              <a:ext cx="4572000" cy="4572000"/>
            </a:xfrm>
            <a:prstGeom prst="ellipse">
              <a:avLst/>
            </a:prstGeom>
            <a:solidFill>
              <a:srgbClr val="0070C0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  <a:p>
              <a:pPr algn="ctr"/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Support Program and Services</a:t>
              </a:r>
            </a:p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971800" y="2133600"/>
              <a:ext cx="3200400" cy="3200400"/>
            </a:xfrm>
            <a:prstGeom prst="ellipse">
              <a:avLst/>
            </a:prstGeom>
            <a:solidFill>
              <a:srgbClr val="339933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Brand and Reputation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3718560" y="2895600"/>
              <a:ext cx="1600200" cy="1600200"/>
            </a:xfrm>
            <a:prstGeom prst="ellipse">
              <a:avLst/>
            </a:prstGeom>
            <a:solidFill>
              <a:srgbClr val="FF6600"/>
            </a:solidFill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Basic </a:t>
              </a:r>
              <a:r>
                <a:rPr lang="en-US" b="1" dirty="0" err="1" smtClean="0">
                  <a:solidFill>
                    <a:schemeClr val="tx1"/>
                  </a:solidFill>
                </a:rPr>
                <a:t>Productor</a:t>
              </a:r>
              <a:endParaRPr lang="en-US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Service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7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Total Value Proposition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The core products and services are important, but are sometimes difficult to differentiate</a:t>
            </a:r>
          </a:p>
          <a:p>
            <a:r>
              <a:rPr lang="en-US" dirty="0" smtClean="0"/>
              <a:t>Brands and</a:t>
            </a:r>
            <a:r>
              <a:rPr lang="en-US" b="1" u="sng" dirty="0" smtClean="0"/>
              <a:t> __________</a:t>
            </a:r>
            <a:r>
              <a:rPr lang="en-US" dirty="0" smtClean="0"/>
              <a:t>offer somewhat more differentiation</a:t>
            </a:r>
          </a:p>
          <a:p>
            <a:r>
              <a:rPr lang="en-US" b="1" dirty="0" smtClean="0"/>
              <a:t>Support programs may be somewhat unique between suppliers and are sometimes more difficult to pull off</a:t>
            </a:r>
          </a:p>
          <a:p>
            <a:r>
              <a:rPr lang="en-US" b="1" dirty="0" smtClean="0">
                <a:solidFill>
                  <a:srgbClr val="6600CC"/>
                </a:solidFill>
              </a:rPr>
              <a:t>Personalized relationships cannot be duplicated</a:t>
            </a:r>
            <a:endParaRPr lang="en-US" b="1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Value</a:t>
            </a:r>
          </a:p>
          <a:p>
            <a:pPr lvl="0"/>
            <a:r>
              <a:rPr lang="en-US" dirty="0" smtClean="0"/>
              <a:t>Selling Points </a:t>
            </a:r>
          </a:p>
          <a:p>
            <a:pPr lvl="0"/>
            <a:r>
              <a:rPr lang="en-US" dirty="0" smtClean="0"/>
              <a:t>Features, Advantages, and Benefits</a:t>
            </a:r>
          </a:p>
          <a:p>
            <a:pPr lvl="0"/>
            <a:r>
              <a:rPr lang="en-US" dirty="0" smtClean="0"/>
              <a:t>The Total Value Proposition</a:t>
            </a:r>
          </a:p>
          <a:p>
            <a:pPr lvl="0"/>
            <a:r>
              <a:rPr lang="en-US" dirty="0" smtClean="0"/>
              <a:t>Putting It All Together</a:t>
            </a:r>
          </a:p>
          <a:p>
            <a:pPr lvl="0"/>
            <a:r>
              <a:rPr lang="en-US" dirty="0" smtClean="0"/>
              <a:t>Evidence</a:t>
            </a:r>
          </a:p>
          <a:p>
            <a:pPr lvl="0"/>
            <a:r>
              <a:rPr lang="en-US" dirty="0" smtClean="0"/>
              <a:t>Competition</a:t>
            </a:r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Total Value Proposition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Professional sellers work to create value through each mechanism of the total value proposition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That takes time, but for the accounts that represent the best opportunities, it makes sense to invest time in creating a total value proposition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24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presentation is a story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A beginning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A middle </a:t>
            </a:r>
          </a:p>
          <a:p>
            <a:pPr lvl="1"/>
            <a:r>
              <a:rPr lang="en-US" b="1" dirty="0" smtClean="0">
                <a:solidFill>
                  <a:srgbClr val="663300"/>
                </a:solidFill>
              </a:rPr>
              <a:t>An end</a:t>
            </a:r>
          </a:p>
          <a:p>
            <a:pPr lvl="1"/>
            <a:endParaRPr lang="en-US" dirty="0"/>
          </a:p>
          <a:p>
            <a:r>
              <a:rPr lang="en-US" dirty="0" smtClean="0"/>
              <a:t>There is conflict and there is resolution</a:t>
            </a:r>
          </a:p>
          <a:p>
            <a:r>
              <a:rPr lang="en-US" dirty="0" smtClean="0"/>
              <a:t>There is a </a:t>
            </a:r>
            <a:r>
              <a:rPr lang="en-US" b="1" u="sng" dirty="0" smtClean="0"/>
              <a:t>_________________</a:t>
            </a:r>
            <a:r>
              <a:rPr lang="en-US" dirty="0" smtClean="0"/>
              <a:t>in which the hero (the salesperson) helps the customer see the light or comes riding in on a white horse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33600"/>
            <a:ext cx="2876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75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Involve the Customer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But, the presentation is interactive</a:t>
            </a:r>
          </a:p>
          <a:p>
            <a:pPr marL="4229100" lvl="1"/>
            <a:r>
              <a:rPr lang="en-US" dirty="0" smtClean="0"/>
              <a:t>It requires the customer’s involvement</a:t>
            </a:r>
          </a:p>
          <a:p>
            <a:pPr marL="4229100" lvl="1"/>
            <a:r>
              <a:rPr lang="en-US" b="1" dirty="0" smtClean="0">
                <a:solidFill>
                  <a:srgbClr val="009900"/>
                </a:solidFill>
              </a:rPr>
              <a:t>The customer should continue to add to the conversation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3820665" cy="314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9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Involve the Customer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involved customer allows the salesperson to: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Be sure the customer is engaged in the decision</a:t>
            </a:r>
          </a:p>
          <a:p>
            <a:pPr lvl="1"/>
            <a:r>
              <a:rPr lang="en-US" b="1" u="sng" dirty="0" smtClean="0"/>
              <a:t>_________</a:t>
            </a:r>
            <a:r>
              <a:rPr lang="en-US" dirty="0" smtClean="0"/>
              <a:t> whose problem is being solved</a:t>
            </a:r>
          </a:p>
          <a:p>
            <a:pPr lvl="1"/>
            <a:r>
              <a:rPr lang="en-US" b="1" dirty="0" smtClean="0">
                <a:solidFill>
                  <a:srgbClr val="0070C0"/>
                </a:solidFill>
              </a:rPr>
              <a:t>Uncover customer concerns as the conversation goes along rather than building up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Presentation Aids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“A picture is worth a thousand words”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- Arthur Brisbane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Presentation aids help tell the story</a:t>
            </a:r>
          </a:p>
          <a:p>
            <a:pPr lvl="1"/>
            <a:r>
              <a:rPr lang="en-US" dirty="0" smtClean="0"/>
              <a:t>An Agenda</a:t>
            </a:r>
          </a:p>
          <a:p>
            <a:pPr lvl="1"/>
            <a:r>
              <a:rPr lang="en-US" b="1" u="sng" dirty="0" smtClean="0"/>
              <a:t>______________</a:t>
            </a:r>
          </a:p>
          <a:p>
            <a:pPr marL="1371600" lvl="2" indent="-457200">
              <a:buSzPct val="100000"/>
              <a:buFont typeface="Century Gothic" pitchFamily="34" charset="0"/>
              <a:buChar char="•"/>
            </a:pPr>
            <a:r>
              <a:rPr lang="en-US" b="1" dirty="0" smtClean="0">
                <a:solidFill>
                  <a:srgbClr val="CC0000"/>
                </a:solidFill>
              </a:rPr>
              <a:t>Be careful here – Poor conditions, failure, distractions are common</a:t>
            </a:r>
          </a:p>
          <a:p>
            <a:pPr marL="914400">
              <a:buSzPct val="100000"/>
              <a:buFont typeface="Century Gothic" pitchFamily="34" charset="0"/>
              <a:buChar char="•"/>
            </a:pPr>
            <a:r>
              <a:rPr lang="en-US" dirty="0" smtClean="0"/>
              <a:t>Binders or notebooks</a:t>
            </a:r>
          </a:p>
          <a:p>
            <a:pPr marL="914400">
              <a:buSzPct val="100000"/>
              <a:buFont typeface="Century Gothic" pitchFamily="34" charset="0"/>
              <a:buChar char="•"/>
            </a:pPr>
            <a:r>
              <a:rPr lang="en-US" dirty="0" smtClean="0"/>
              <a:t>Customized for the customer</a:t>
            </a:r>
          </a:p>
          <a:p>
            <a:pPr marL="1371600" lvl="2" indent="-457200">
              <a:buSzPct val="100000"/>
              <a:buFont typeface="Century Gothic" pitchFamily="34" charset="0"/>
              <a:buChar char="•"/>
            </a:pPr>
            <a:endParaRPr lang="en-US" dirty="0" smtClean="0"/>
          </a:p>
          <a:p>
            <a:pPr lvl="8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8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Aids</a:t>
            </a:r>
            <a:endParaRPr lang="en-US" dirty="0"/>
          </a:p>
        </p:txBody>
      </p:sp>
      <p:pic>
        <p:nvPicPr>
          <p:cNvPr id="4" name="8e - Carla Finke Cole - Presentation Binder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126013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it All Together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Five basic parts to the “story”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Confirm needs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Ask for information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Offer alternatives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Develop selling points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Confirm understanding and acceptance</a:t>
            </a:r>
            <a:endParaRPr lang="en-US" b="1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7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very important to begin with this step</a:t>
            </a:r>
          </a:p>
          <a:p>
            <a:pPr lvl="1"/>
            <a:r>
              <a:rPr lang="en-US" dirty="0" smtClean="0"/>
              <a:t>Time may have passed and needs </a:t>
            </a:r>
            <a:r>
              <a:rPr lang="en-US" b="1" u="sng" dirty="0" smtClean="0"/>
              <a:t>____________</a:t>
            </a:r>
          </a:p>
          <a:p>
            <a:pPr lvl="1"/>
            <a:r>
              <a:rPr lang="en-US" b="1" dirty="0" smtClean="0">
                <a:solidFill>
                  <a:srgbClr val="339933"/>
                </a:solidFill>
              </a:rPr>
              <a:t>You don’t want to sell a solution for the wrong problem</a:t>
            </a:r>
          </a:p>
          <a:p>
            <a:pPr lvl="1"/>
            <a:r>
              <a:rPr lang="en-US" b="1" dirty="0" smtClean="0">
                <a:solidFill>
                  <a:srgbClr val="339933"/>
                </a:solidFill>
              </a:rPr>
              <a:t>It reminds the customer what the problem is that you’re solving</a:t>
            </a:r>
          </a:p>
        </p:txBody>
      </p:sp>
    </p:spTree>
    <p:extLst>
      <p:ext uri="{BB962C8B-B14F-4D97-AF65-F5344CB8AC3E}">
        <p14:creationId xmlns:p14="http://schemas.microsoft.com/office/powerpoint/2010/main" val="294674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Ask for Additional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Asking for additional information </a:t>
            </a:r>
          </a:p>
          <a:p>
            <a:pPr lvl="1"/>
            <a:r>
              <a:rPr lang="en-US" b="1" dirty="0" smtClean="0"/>
              <a:t>Let’s the customer know you’re not just interested in the solution, but interested in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</a:rPr>
              <a:t>them</a:t>
            </a:r>
          </a:p>
          <a:p>
            <a:pPr lvl="1"/>
            <a:r>
              <a:rPr lang="en-US" b="1" dirty="0" smtClean="0"/>
              <a:t>Sometimes allows you to discover critical information that wasn’t discussed previously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512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Offer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Providing a </a:t>
            </a:r>
            <a:r>
              <a:rPr lang="en-US" b="1" u="sng" dirty="0" smtClean="0"/>
              <a:t>_________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Keeps the salesperson from appearing to “push” a single solution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Allows the customer to spend more on deluxe model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Helps the customer understand trade-offs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Plants the seed for future purchases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9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</a:t>
            </a:r>
          </a:p>
          <a:p>
            <a:r>
              <a:rPr lang="en-US" dirty="0" smtClean="0"/>
              <a:t>Value Proposition</a:t>
            </a:r>
          </a:p>
          <a:p>
            <a:r>
              <a:rPr lang="en-US" dirty="0" smtClean="0"/>
              <a:t>Pitch</a:t>
            </a:r>
          </a:p>
          <a:p>
            <a:r>
              <a:rPr lang="en-US" dirty="0" smtClean="0"/>
              <a:t>Selling Point</a:t>
            </a:r>
          </a:p>
          <a:p>
            <a:r>
              <a:rPr lang="en-US" dirty="0" smtClean="0"/>
              <a:t>Total Value Proposition</a:t>
            </a:r>
          </a:p>
          <a:p>
            <a:r>
              <a:rPr lang="en-US" dirty="0" smtClean="0"/>
              <a:t>Relative Value</a:t>
            </a:r>
          </a:p>
          <a:p>
            <a:r>
              <a:rPr lang="en-US" dirty="0" smtClean="0"/>
              <a:t>Reduced Complexity</a:t>
            </a:r>
          </a:p>
          <a:p>
            <a:r>
              <a:rPr lang="en-US" dirty="0" smtClean="0"/>
              <a:t>Features</a:t>
            </a:r>
          </a:p>
          <a:p>
            <a:r>
              <a:rPr lang="en-US" dirty="0" smtClean="0"/>
              <a:t>Advantages</a:t>
            </a:r>
          </a:p>
          <a:p>
            <a:r>
              <a:rPr lang="en-US" dirty="0" smtClean="0"/>
              <a:t>Benefits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Offer Alternatives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Providing a choice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Risks </a:t>
            </a:r>
            <a:r>
              <a:rPr lang="en-US" b="1" u="sng" dirty="0" smtClean="0">
                <a:solidFill>
                  <a:srgbClr val="006600"/>
                </a:solidFill>
              </a:rPr>
              <a:t>_______________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the customer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Potentially confuses the benefits they’ll receive from one model with benefits of others</a:t>
            </a:r>
          </a:p>
          <a:p>
            <a:pPr lvl="1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Can waste the time of a “high D”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2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Present Features, Advantages and 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This is where you help your customer see how your solution benefits them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Probably the most significant aspect of the presentation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733799"/>
            <a:ext cx="1842516" cy="27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4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If the customer doesn’t understand the solution,</a:t>
            </a:r>
          </a:p>
          <a:p>
            <a:pPr marL="0" indent="0" algn="ctr">
              <a:buNone/>
            </a:pPr>
            <a:endParaRPr lang="en-US" dirty="0" smtClean="0"/>
          </a:p>
          <a:p>
            <a:pPr marL="457200" lvl="1" indent="0" algn="ctr">
              <a:buNone/>
            </a:pPr>
            <a:r>
              <a:rPr lang="en-US" dirty="0" smtClean="0"/>
              <a:t>Or agree that it’s the right one</a:t>
            </a:r>
          </a:p>
          <a:p>
            <a:pPr marL="457200" lvl="1" indent="0" algn="ctr">
              <a:buNone/>
            </a:pPr>
            <a:endParaRPr lang="en-US" dirty="0" smtClean="0"/>
          </a:p>
          <a:p>
            <a:pPr lvl="2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Then you might as well not have presented it at all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Confirm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Secure agreement that you’ve chosen the right solutions with a “benefit tag” question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2060"/>
                </a:solidFill>
              </a:rPr>
              <a:t>The benefit tag doesn’t ask if they will agree to buy, but confirms that the benefit you presented is important to them 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And seeks their agreement that the features will lead to benefits they care about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9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 Tag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“And you said spending time with your family was important to you, right?”</a:t>
            </a:r>
          </a:p>
          <a:p>
            <a:r>
              <a:rPr lang="en-US" b="1" dirty="0" smtClean="0">
                <a:solidFill>
                  <a:srgbClr val="CC6600"/>
                </a:solidFill>
              </a:rPr>
              <a:t>“So do my figures add up to the savings you were hoping to achieve?”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44594"/>
            <a:ext cx="4419600" cy="306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4590871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Does that make sense to you?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71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 if you’ve developed a high degree of trust, the customer knows that you represent a different company than their own</a:t>
            </a:r>
          </a:p>
          <a:p>
            <a:r>
              <a:rPr lang="en-US" dirty="0" smtClean="0"/>
              <a:t>They may not believe that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The product can do what you say it can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That service will be as promised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That the features described will lead to the benefits you claim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0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05200"/>
            <a:ext cx="9144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salesperson must plan ahead for these potential areas of disbelief by providing evidence.</a:t>
            </a:r>
          </a:p>
          <a:p>
            <a:pPr lvl="1"/>
            <a:r>
              <a:rPr lang="en-US" b="1" dirty="0" smtClean="0">
                <a:solidFill>
                  <a:srgbClr val="339933"/>
                </a:solidFill>
              </a:rPr>
              <a:t>Third party evidence is best</a:t>
            </a:r>
          </a:p>
          <a:p>
            <a:pPr lvl="1"/>
            <a:r>
              <a:rPr lang="en-US" b="1" dirty="0" smtClean="0">
                <a:solidFill>
                  <a:srgbClr val="339933"/>
                </a:solidFill>
              </a:rPr>
              <a:t>Customized evidence for a specific customer also works well</a:t>
            </a:r>
            <a:endParaRPr lang="en-US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3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663300"/>
                </a:solidFill>
              </a:rPr>
              <a:t>There are many types of evidence</a:t>
            </a:r>
          </a:p>
          <a:p>
            <a:pPr lvl="1"/>
            <a:r>
              <a:rPr lang="en-US" dirty="0" smtClean="0"/>
              <a:t>Testimonials</a:t>
            </a:r>
          </a:p>
          <a:p>
            <a:pPr lvl="1"/>
            <a:r>
              <a:rPr lang="en-US" dirty="0" smtClean="0"/>
              <a:t>Tailored calculations of costs and benefits</a:t>
            </a:r>
          </a:p>
          <a:p>
            <a:pPr lvl="1"/>
            <a:r>
              <a:rPr lang="en-US" dirty="0" smtClean="0"/>
              <a:t>Controlled trials</a:t>
            </a:r>
          </a:p>
          <a:p>
            <a:pPr lvl="1"/>
            <a:r>
              <a:rPr lang="en-US" dirty="0" smtClean="0"/>
              <a:t>Demonstrations</a:t>
            </a:r>
          </a:p>
          <a:p>
            <a:pPr lvl="1"/>
            <a:r>
              <a:rPr lang="en-US" dirty="0" smtClean="0"/>
              <a:t>Samples</a:t>
            </a:r>
          </a:p>
          <a:p>
            <a:pPr lvl="1"/>
            <a:r>
              <a:rPr lang="en-US" dirty="0" smtClean="0"/>
              <a:t>Photographs and videos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33600"/>
            <a:ext cx="2495550" cy="315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58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Shape 56832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Testimonials</a:t>
            </a:r>
          </a:p>
        </p:txBody>
      </p:sp>
      <p:sp>
        <p:nvSpPr>
          <p:cNvPr id="392195" name="Shape 568322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i="1" dirty="0" smtClean="0"/>
              <a:t>Testimonials</a:t>
            </a:r>
            <a:r>
              <a:rPr lang="en-US" dirty="0" smtClean="0"/>
              <a:t> are the experiences of other customers </a:t>
            </a:r>
          </a:p>
          <a:p>
            <a:pPr lvl="2" defTabSz="914400" eaLnBrk="1" hangingPunct="1">
              <a:spcBef>
                <a:spcPct val="0"/>
              </a:spcBef>
              <a:buFontTx/>
              <a:buNone/>
            </a:pPr>
            <a:r>
              <a:rPr lang="en-US" dirty="0" smtClean="0"/>
              <a:t> . . . their testimony “proves” your value </a:t>
            </a:r>
          </a:p>
          <a:p>
            <a:pPr lvl="2" defTabSz="914400" eaLnBrk="1" hangingPunct="1">
              <a:spcBef>
                <a:spcPct val="0"/>
              </a:spcBef>
            </a:pPr>
            <a:endParaRPr lang="en-US" dirty="0" smtClean="0"/>
          </a:p>
          <a:p>
            <a:pPr defTabSz="914400" eaLnBrk="1" hangingPunct="1">
              <a:spcBef>
                <a:spcPct val="0"/>
              </a:spcBef>
            </a:pPr>
            <a:r>
              <a:rPr lang="en-US" dirty="0" smtClean="0"/>
              <a:t>If you use a testimonial . . .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dirty="0" smtClean="0"/>
              <a:t>Make sure that you have </a:t>
            </a:r>
            <a:r>
              <a:rPr lang="en-US" b="1" u="sng" dirty="0" smtClean="0"/>
              <a:t>____________</a:t>
            </a:r>
            <a:endParaRPr lang="en-US" dirty="0" smtClean="0"/>
          </a:p>
          <a:p>
            <a:pPr lvl="1" defTabSz="914400" eaLnBrk="1" hangingPunct="1">
              <a:spcBef>
                <a:spcPct val="0"/>
              </a:spcBef>
            </a:pPr>
            <a:r>
              <a:rPr lang="en-US" dirty="0" smtClean="0"/>
              <a:t>Make sure that this person is a “respected”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C0000"/>
                </a:solidFill>
              </a:rPr>
              <a:t>Never divulge any confidential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20319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20" name="TextBox 569347"/>
          <p:cNvSpPr txBox="1">
            <a:spLocks noChangeArrowheads="1"/>
          </p:cNvSpPr>
          <p:nvPr/>
        </p:nvSpPr>
        <p:spPr bwMode="auto">
          <a:xfrm>
            <a:off x="5105398" y="1866880"/>
            <a:ext cx="373380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+mn-lt"/>
              </a:rPr>
              <a:t>Tell customers how much success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a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competitor has been having with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a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product and tell them that you want </a:t>
            </a:r>
            <a:r>
              <a:rPr lang="en-US" sz="2800" b="1" dirty="0" smtClean="0">
                <a:solidFill>
                  <a:srgbClr val="0070C0"/>
                </a:solidFill>
                <a:latin typeface="+mn-lt"/>
              </a:rPr>
              <a:t>to </a:t>
            </a:r>
            <a:r>
              <a:rPr lang="en-US" sz="2800" b="1" dirty="0">
                <a:solidFill>
                  <a:srgbClr val="0070C0"/>
                </a:solidFill>
                <a:latin typeface="+mn-lt"/>
              </a:rPr>
              <a:t>try the same idea in their stores.</a:t>
            </a:r>
            <a:endParaRPr lang="en-US" sz="3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93228" name="TextBox 569355"/>
          <p:cNvSpPr txBox="1">
            <a:spLocks noChangeArrowheads="1"/>
          </p:cNvSpPr>
          <p:nvPr/>
        </p:nvSpPr>
        <p:spPr bwMode="auto">
          <a:xfrm>
            <a:off x="1470660" y="2165112"/>
            <a:ext cx="22431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dirty="0"/>
              <a:t>Tim - Hormel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9580" y="190500"/>
            <a:ext cx="8229600" cy="1143000"/>
          </a:xfrm>
        </p:spPr>
        <p:txBody>
          <a:bodyPr/>
          <a:lstStyle/>
          <a:p>
            <a:r>
              <a:rPr lang="en-US" dirty="0" smtClean="0"/>
              <a:t>Testimonials</a:t>
            </a:r>
            <a:endParaRPr lang="en-US" dirty="0"/>
          </a:p>
        </p:txBody>
      </p:sp>
      <p:pic>
        <p:nvPicPr>
          <p:cNvPr id="4" name="8g - Tim Ryan - Testimonial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2969" y="2743200"/>
            <a:ext cx="33528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70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FAB Statements</a:t>
            </a:r>
          </a:p>
          <a:p>
            <a:r>
              <a:rPr lang="en-US" dirty="0"/>
              <a:t>Co-Created Value</a:t>
            </a:r>
          </a:p>
          <a:p>
            <a:r>
              <a:rPr lang="en-US" dirty="0"/>
              <a:t>Tangible Products</a:t>
            </a:r>
          </a:p>
          <a:p>
            <a:r>
              <a:rPr lang="en-US" dirty="0"/>
              <a:t>Field</a:t>
            </a:r>
          </a:p>
          <a:p>
            <a:r>
              <a:rPr lang="en-US" dirty="0"/>
              <a:t>Presentation Notebook</a:t>
            </a:r>
          </a:p>
          <a:p>
            <a:r>
              <a:rPr lang="en-US" dirty="0"/>
              <a:t>Benefit Tag Question</a:t>
            </a:r>
          </a:p>
          <a:p>
            <a:r>
              <a:rPr lang="en-US" dirty="0"/>
              <a:t>Objection</a:t>
            </a:r>
          </a:p>
          <a:p>
            <a:r>
              <a:rPr lang="en-US" dirty="0"/>
              <a:t>Evidence</a:t>
            </a:r>
          </a:p>
          <a:p>
            <a:r>
              <a:rPr lang="en-US" dirty="0"/>
              <a:t>Testimonial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81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Shape 57036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Calculations - Cost/Benefit Analysis</a:t>
            </a:r>
          </a:p>
        </p:txBody>
      </p:sp>
      <p:sp>
        <p:nvSpPr>
          <p:cNvPr id="23556" name="Shape 570370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US" dirty="0" smtClean="0"/>
              <a:t>Commercial customers increasingly want to know what a new product or service will do “for them” in hard </a:t>
            </a:r>
            <a:r>
              <a:rPr lang="en-US" b="1" u="sng" dirty="0" smtClean="0"/>
              <a:t>____________</a:t>
            </a:r>
            <a:endParaRPr lang="en-US" b="1" dirty="0" smtClean="0"/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Show a prepared worksheet giving typical results for your area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Prepare a spreadsheet with several options  and their costs and results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CC6600"/>
                </a:solidFill>
              </a:rPr>
              <a:t>Prepare a “blank” worksheet and walk through it with the customer allowing them to enter their own information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40880" y="6492875"/>
            <a:ext cx="2133600" cy="365125"/>
          </a:xfrm>
        </p:spPr>
        <p:txBody>
          <a:bodyPr/>
          <a:lstStyle/>
          <a:p>
            <a:pPr>
              <a:defRPr/>
            </a:pPr>
            <a:fld id="{07FC7C10-4DED-47B6-ACF9-342DBD49323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02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Shape 57139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Demonstration Trials</a:t>
            </a:r>
          </a:p>
        </p:txBody>
      </p:sp>
      <p:sp>
        <p:nvSpPr>
          <p:cNvPr id="394243" name="Shape 571394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defTabSz="914400" eaLnBrk="1" hangingPunct="1"/>
            <a:r>
              <a:rPr lang="en-US" dirty="0" smtClean="0"/>
              <a:t>Trials may be completed in a “typical” operation and then written up and published.</a:t>
            </a:r>
          </a:p>
          <a:p>
            <a:pPr defTabSz="914400" eaLnBrk="1" hangingPunct="1"/>
            <a:r>
              <a:rPr lang="en-US" dirty="0" smtClean="0"/>
              <a:t>Some of these trials may be provided by your company.</a:t>
            </a:r>
          </a:p>
          <a:p>
            <a:pPr defTabSz="914400" eaLnBrk="1" hangingPunct="1"/>
            <a:r>
              <a:rPr lang="en-US" dirty="0" smtClean="0"/>
              <a:t>It is common and highly effective  for the local sales rep  to establish some of these </a:t>
            </a:r>
            <a:r>
              <a:rPr lang="en-US" dirty="0" err="1" smtClean="0"/>
              <a:t>trials,__________to</a:t>
            </a:r>
            <a:r>
              <a:rPr lang="en-US" dirty="0" smtClean="0"/>
              <a:t> local conditions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5362575"/>
            <a:ext cx="3048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9884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Shape 57241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On-Farm/In-Business Trials</a:t>
            </a:r>
          </a:p>
        </p:txBody>
      </p:sp>
      <p:sp>
        <p:nvSpPr>
          <p:cNvPr id="395267" name="Shape 572418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defTabSz="914400" eaLnBrk="1" hangingPunct="1"/>
            <a:r>
              <a:rPr lang="en-US" dirty="0" smtClean="0"/>
              <a:t>These trials are the </a:t>
            </a:r>
            <a:r>
              <a:rPr lang="en-US" b="1" u="sng" dirty="0" smtClean="0"/>
              <a:t>_____________</a:t>
            </a:r>
            <a:r>
              <a:rPr lang="en-US" dirty="0" smtClean="0"/>
              <a:t>to convince customers of a product’s benefit</a:t>
            </a:r>
          </a:p>
          <a:p>
            <a:pPr defTabSz="914400" eaLnBrk="1" hangingPunct="1"/>
            <a:r>
              <a:rPr lang="en-US" b="1" dirty="0" smtClean="0">
                <a:solidFill>
                  <a:srgbClr val="0070C0"/>
                </a:solidFill>
              </a:rPr>
              <a:t>Trials are offered to the customer  to make sure that the evidence is fair and objective.</a:t>
            </a:r>
          </a:p>
          <a:p>
            <a:pPr defTabSz="914400" eaLnBrk="1" hangingPunct="1"/>
            <a:r>
              <a:rPr lang="en-US" dirty="0" smtClean="0"/>
              <a:t>The customer may also be given </a:t>
            </a:r>
            <a:r>
              <a:rPr lang="en-US" b="1" u="sng" dirty="0" smtClean="0"/>
              <a:t>________</a:t>
            </a:r>
            <a:r>
              <a:rPr lang="en-US" dirty="0" smtClean="0"/>
              <a:t>to make sure that all other production parameters are the same for both groups, and the performance of your product can be fairly “isolated” from other variables</a:t>
            </a:r>
          </a:p>
          <a:p>
            <a:pPr defTabSz="914400">
              <a:spcBef>
                <a:spcPct val="0"/>
              </a:spcBef>
              <a:buClr>
                <a:srgbClr val="FF3300"/>
              </a:buClr>
              <a:buSzPct val="70000"/>
              <a:buFont typeface="Monotype Sorts" pitchFamily="2" charset="2"/>
              <a:buChar char="ä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18723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Shape 57344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On-Farm/In-Business Trials</a:t>
            </a:r>
          </a:p>
        </p:txBody>
      </p:sp>
      <p:sp>
        <p:nvSpPr>
          <p:cNvPr id="396291" name="Shape 573442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defTabSz="914400" eaLnBrk="1" hangingPunct="1">
              <a:spcBef>
                <a:spcPct val="0"/>
              </a:spcBef>
            </a:pPr>
            <a:r>
              <a:rPr lang="en-US" dirty="0" smtClean="0"/>
              <a:t>The “trial” may consist of a specified sample use period, followed by an _____________ involving both the salesperson and the customer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Usually product that is “on trial” in a business is offered to the customer at a sharply reduced cost or at no cost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653" y="4718347"/>
            <a:ext cx="2856547" cy="2139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086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74466"/>
          <p:cNvSpPr txBox="1">
            <a:spLocks noChangeArrowheads="1"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2075" tIns="46038" rIns="92075" bIns="46038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 lvl="2">
              <a:spcBef>
                <a:spcPct val="0"/>
              </a:spcBef>
            </a:pPr>
            <a:endParaRPr lang="en-US" sz="3200" dirty="0" smtClean="0"/>
          </a:p>
          <a:p>
            <a:pPr lvl="2">
              <a:spcBef>
                <a:spcPct val="0"/>
              </a:spcBef>
            </a:pPr>
            <a:endParaRPr lang="en-US" sz="3200" dirty="0" smtClean="0"/>
          </a:p>
          <a:p>
            <a:pPr>
              <a:spcBef>
                <a:spcPct val="0"/>
              </a:spcBef>
            </a:pPr>
            <a:r>
              <a:rPr lang="en-US" dirty="0" smtClean="0"/>
              <a:t>Photographs . . .  and </a:t>
            </a:r>
            <a:r>
              <a:rPr lang="en-US" b="1" u="sng" dirty="0" smtClean="0"/>
              <a:t>_________________ </a:t>
            </a:r>
            <a:r>
              <a:rPr lang="en-US" dirty="0" smtClean="0"/>
              <a:t>sales presentations, allow the customer to see and judge a product’s performance.</a:t>
            </a:r>
          </a:p>
        </p:txBody>
      </p:sp>
      <p:sp>
        <p:nvSpPr>
          <p:cNvPr id="24579" name="Shape 574465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Photographs</a:t>
            </a:r>
          </a:p>
        </p:txBody>
      </p:sp>
      <p:sp>
        <p:nvSpPr>
          <p:cNvPr id="24580" name="Shape 574466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3962400" cy="4876800"/>
          </a:xfrm>
        </p:spPr>
        <p:txBody>
          <a:bodyPr lIns="92075" tIns="46038" rIns="92075" bIns="46038"/>
          <a:lstStyle/>
          <a:p>
            <a:pPr defTabSz="914400" eaLnBrk="1" hangingPunct="1">
              <a:spcBef>
                <a:spcPct val="0"/>
              </a:spcBef>
              <a:tabLst>
                <a:tab pos="4800600" algn="l"/>
              </a:tabLst>
            </a:pPr>
            <a:r>
              <a:rPr lang="en-US" b="1" dirty="0" smtClean="0">
                <a:solidFill>
                  <a:srgbClr val="FF0000"/>
                </a:solidFill>
              </a:rPr>
              <a:t>There is a role for photographs for many products …a picture still speaks a thousand words</a:t>
            </a:r>
          </a:p>
          <a:p>
            <a:pPr defTabSz="914400" eaLnBrk="1" hangingPunct="1">
              <a:spcBef>
                <a:spcPct val="0"/>
              </a:spcBef>
            </a:pPr>
            <a:endParaRPr lang="en-US" dirty="0" smtClean="0"/>
          </a:p>
          <a:p>
            <a:pPr defTabSz="914400" eaLnBrk="1" hangingPunct="1">
              <a:spcBef>
                <a:spcPct val="0"/>
              </a:spcBef>
            </a:pPr>
            <a:endParaRPr lang="en-US" dirty="0" smtClean="0"/>
          </a:p>
          <a:p>
            <a:pPr lvl="2" defTabSz="914400" eaLnBrk="1" hangingPunct="1">
              <a:spcBef>
                <a:spcPct val="0"/>
              </a:spcBef>
            </a:pPr>
            <a:endParaRPr lang="en-US" sz="3200" dirty="0" smtClean="0"/>
          </a:p>
          <a:p>
            <a:pPr lvl="2" defTabSz="914400" eaLnBrk="1" hangingPunct="1">
              <a:spcBef>
                <a:spcPct val="0"/>
              </a:spcBef>
            </a:pPr>
            <a:endParaRPr lang="en-US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07FC7C10-4DED-47B6-ACF9-342DBD49323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14400"/>
            <a:ext cx="4298132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6860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Shape 57548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Photographs</a:t>
            </a:r>
          </a:p>
        </p:txBody>
      </p:sp>
      <p:sp>
        <p:nvSpPr>
          <p:cNvPr id="397315" name="Shape 575490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 fontScale="92500" lnSpcReduction="20000"/>
          </a:bodyPr>
          <a:lstStyle/>
          <a:p>
            <a:pPr marL="6350" indent="7938" defTabSz="914400" eaLnBrk="1" hangingPunct="1">
              <a:buFontTx/>
              <a:buNone/>
            </a:pPr>
            <a:r>
              <a:rPr lang="en-US" sz="3200" dirty="0" smtClean="0"/>
              <a:t>Photographs and computer-based presentations are particularly useful in situations . . . 	</a:t>
            </a:r>
          </a:p>
          <a:p>
            <a:pPr marL="4065588" lvl="1" defTabSz="914400" eaLnBrk="1" hangingPunct="1"/>
            <a:r>
              <a:rPr lang="en-US" sz="3200" b="1" dirty="0" smtClean="0">
                <a:solidFill>
                  <a:srgbClr val="006600"/>
                </a:solidFill>
              </a:rPr>
              <a:t>Setting product performance expectations</a:t>
            </a:r>
          </a:p>
          <a:p>
            <a:pPr marL="4065588" lvl="1" defTabSz="914400" eaLnBrk="1" hangingPunct="1"/>
            <a:r>
              <a:rPr lang="en-US" sz="3200" b="1" dirty="0" smtClean="0">
                <a:solidFill>
                  <a:srgbClr val="006600"/>
                </a:solidFill>
              </a:rPr>
              <a:t>Showing product features</a:t>
            </a:r>
          </a:p>
          <a:p>
            <a:pPr marL="4065588" lvl="1" defTabSz="914400" eaLnBrk="1" hangingPunct="1"/>
            <a:r>
              <a:rPr lang="en-US" sz="3200" b="1" dirty="0" smtClean="0">
                <a:solidFill>
                  <a:srgbClr val="006600"/>
                </a:solidFill>
              </a:rPr>
              <a:t>Demonstrating product mode of action</a:t>
            </a:r>
          </a:p>
          <a:p>
            <a:pPr marL="750888" lvl="1" defTabSz="914400" eaLnBrk="1" hangingPunct="1"/>
            <a:endParaRPr lang="en-US" sz="2800" dirty="0" smtClean="0"/>
          </a:p>
          <a:p>
            <a:pPr marL="6350" indent="7938" defTabSz="914400" eaLnBrk="1" hangingPunct="1"/>
            <a:endParaRPr lang="en-US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pPr>
              <a:defRPr/>
            </a:pPr>
            <a:fld id="{5F2C0EA9-5559-4F68-8FD3-F623528CA80C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3562350" cy="370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044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dirty="0" smtClean="0"/>
              <a:t>Be careful about challenging loyalties with competitors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Never make disparaging remarks about a competitor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Highlight your selling points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Don’t deny advantages you have, just speak positively about them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50" y="4639627"/>
            <a:ext cx="5124150" cy="298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68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5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Know your competition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What are they good at, bad at?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Know prices and value offerings in your market area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43200" y="1646237"/>
            <a:ext cx="6553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indent="-45720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indent="-457200" algn="l" defTabSz="914400" rtl="0" eaLnBrk="1" latinLnBrk="0" hangingPunct="1">
              <a:spcBef>
                <a:spcPct val="20000"/>
              </a:spcBef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 prepared to address differences in a positive way by emphasizing your total value proposition</a:t>
            </a:r>
          </a:p>
          <a:p>
            <a:r>
              <a:rPr lang="en-US" dirty="0" smtClean="0"/>
              <a:t>Never badmouth a competitor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57600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22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hape 135372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b="1" dirty="0" smtClean="0">
                <a:solidFill>
                  <a:schemeClr val="tx1"/>
                </a:solidFill>
              </a:rPr>
              <a:t>There are Three Types of Value</a:t>
            </a:r>
          </a:p>
        </p:txBody>
      </p:sp>
      <p:sp>
        <p:nvSpPr>
          <p:cNvPr id="195587" name="Shape 1353730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 lIns="92075" tIns="46038" rIns="92075" bIns="46038">
            <a:normAutofit lnSpcReduction="10000"/>
          </a:bodyPr>
          <a:lstStyle/>
          <a:p>
            <a:pPr marL="463550"/>
            <a:r>
              <a:rPr lang="en-US" dirty="0" smtClean="0"/>
              <a:t>Economic</a:t>
            </a:r>
          </a:p>
          <a:p>
            <a:pPr marL="920750" lvl="1"/>
            <a:r>
              <a:rPr lang="en-US" dirty="0" smtClean="0"/>
              <a:t>Prices, discounts or programs</a:t>
            </a:r>
          </a:p>
          <a:p>
            <a:pPr marL="463550"/>
            <a:r>
              <a:rPr lang="en-US" b="1" u="sng" dirty="0" smtClean="0"/>
              <a:t>____________</a:t>
            </a:r>
          </a:p>
          <a:p>
            <a:pPr marL="920750" lvl="1"/>
            <a:r>
              <a:rPr lang="en-US" dirty="0" smtClean="0"/>
              <a:t>Availability, reliability, control</a:t>
            </a:r>
          </a:p>
          <a:p>
            <a:pPr marL="463550"/>
            <a:r>
              <a:rPr lang="en-US" dirty="0" smtClean="0"/>
              <a:t>Psychological</a:t>
            </a:r>
          </a:p>
          <a:p>
            <a:pPr marL="920750" lvl="1"/>
            <a:r>
              <a:rPr lang="en-US" dirty="0" smtClean="0"/>
              <a:t>Status, peace of mind, security, risk</a:t>
            </a:r>
          </a:p>
          <a:p>
            <a:pPr marL="463550" lvl="1" indent="0" algn="ctr">
              <a:buNone/>
            </a:pPr>
            <a:endParaRPr lang="en-US" dirty="0"/>
          </a:p>
          <a:p>
            <a:pPr marL="6350" lvl="1" indent="0" algn="ctr">
              <a:buNone/>
            </a:pPr>
            <a:r>
              <a:rPr lang="en-US" b="1" dirty="0" smtClean="0">
                <a:solidFill>
                  <a:srgbClr val="6600CC"/>
                </a:solidFill>
              </a:rPr>
              <a:t>How much a customer values something depends on their</a:t>
            </a:r>
          </a:p>
          <a:p>
            <a:pPr marL="6350" lvl="1" indent="0" algn="ctr">
              <a:buNone/>
            </a:pPr>
            <a:r>
              <a:rPr lang="en-US" b="1" dirty="0" smtClean="0">
                <a:solidFill>
                  <a:srgbClr val="6600CC"/>
                </a:solidFill>
              </a:rPr>
              <a:t>beliefs, goals, and needs</a:t>
            </a:r>
          </a:p>
        </p:txBody>
      </p:sp>
    </p:spTree>
    <p:extLst>
      <p:ext uri="{BB962C8B-B14F-4D97-AF65-F5344CB8AC3E}">
        <p14:creationId xmlns:p14="http://schemas.microsoft.com/office/powerpoint/2010/main" val="2861174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Value is communicated during the sales process through a “presentation”</a:t>
            </a:r>
          </a:p>
          <a:p>
            <a:pPr lvl="1"/>
            <a:r>
              <a:rPr lang="en-US" b="1" dirty="0" smtClean="0">
                <a:solidFill>
                  <a:srgbClr val="006600"/>
                </a:solidFill>
              </a:rPr>
              <a:t>During a first call, or after many calls</a:t>
            </a:r>
          </a:p>
          <a:p>
            <a:r>
              <a:rPr lang="en-US" dirty="0" smtClean="0"/>
              <a:t>All of the activities up to this point in the sales process help to prepare for presenting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Preparation means  understanding a customer’s 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Beliefs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Goals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25000"/>
                  </a:schemeClr>
                </a:solidFill>
              </a:rPr>
              <a:t>And Needs</a:t>
            </a:r>
          </a:p>
          <a:p>
            <a:r>
              <a:rPr lang="en-US" dirty="0" smtClean="0"/>
              <a:t>And then SELECTING only those value points that are important to the customer, based on that understanding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3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3152775"/>
            <a:ext cx="4381500" cy="370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Preparation means understanding a customer’s</a:t>
            </a:r>
          </a:p>
          <a:p>
            <a:pPr lvl="1"/>
            <a:r>
              <a:rPr lang="en-US" dirty="0" smtClean="0"/>
              <a:t>Communication Style</a:t>
            </a:r>
          </a:p>
          <a:p>
            <a:pPr marL="457200" lvl="1" indent="0">
              <a:buNone/>
            </a:pPr>
            <a:r>
              <a:rPr lang="en-US" dirty="0" smtClean="0"/>
              <a:t>and</a:t>
            </a:r>
          </a:p>
          <a:p>
            <a:pPr lvl="1"/>
            <a:r>
              <a:rPr lang="en-US" dirty="0" smtClean="0"/>
              <a:t>Buyer Type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35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Selling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ProSelling</Template>
  <TotalTime>5215</TotalTime>
  <Words>2042</Words>
  <Application>Microsoft Office PowerPoint</Application>
  <PresentationFormat>On-screen Show (4:3)</PresentationFormat>
  <Paragraphs>419</Paragraphs>
  <Slides>57</Slides>
  <Notes>55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Book Antiqua</vt:lpstr>
      <vt:lpstr>Century Gothic</vt:lpstr>
      <vt:lpstr>Courier New</vt:lpstr>
      <vt:lpstr>Monotype Sorts</vt:lpstr>
      <vt:lpstr>Tahoma</vt:lpstr>
      <vt:lpstr>Verdana</vt:lpstr>
      <vt:lpstr>Wingdings</vt:lpstr>
      <vt:lpstr>ProSelling</vt:lpstr>
      <vt:lpstr>PowerPoint Presentation</vt:lpstr>
      <vt:lpstr>Communicating Value</vt:lpstr>
      <vt:lpstr>Overview</vt:lpstr>
      <vt:lpstr>Words to Watch</vt:lpstr>
      <vt:lpstr>Words to Watch</vt:lpstr>
      <vt:lpstr>There are Three Types of Value</vt:lpstr>
      <vt:lpstr>Value</vt:lpstr>
      <vt:lpstr>Value</vt:lpstr>
      <vt:lpstr>Value</vt:lpstr>
      <vt:lpstr>Value</vt:lpstr>
      <vt:lpstr>What Do they Put a Price on?</vt:lpstr>
      <vt:lpstr>Managing Value</vt:lpstr>
      <vt:lpstr>Selling Points</vt:lpstr>
      <vt:lpstr>Perceived Value</vt:lpstr>
      <vt:lpstr>Selling Points</vt:lpstr>
      <vt:lpstr>FAB Statements</vt:lpstr>
      <vt:lpstr>Features</vt:lpstr>
      <vt:lpstr>Advantages</vt:lpstr>
      <vt:lpstr>Benefits</vt:lpstr>
      <vt:lpstr>Benefits</vt:lpstr>
      <vt:lpstr>Benefits</vt:lpstr>
      <vt:lpstr>FAB Statements</vt:lpstr>
      <vt:lpstr>FAB Statements</vt:lpstr>
      <vt:lpstr>FAB Statements</vt:lpstr>
      <vt:lpstr>FAB Statements</vt:lpstr>
      <vt:lpstr>PowerPoint Presentation</vt:lpstr>
      <vt:lpstr>Value Is Created:</vt:lpstr>
      <vt:lpstr>The Total Value Proposition</vt:lpstr>
      <vt:lpstr>The Total Value Proposition</vt:lpstr>
      <vt:lpstr>The Total Value Proposition</vt:lpstr>
      <vt:lpstr>Putting it All Together</vt:lpstr>
      <vt:lpstr>Involve the Customer</vt:lpstr>
      <vt:lpstr>Involve the Customer</vt:lpstr>
      <vt:lpstr>Use Presentation Aids</vt:lpstr>
      <vt:lpstr>Presentation Aids</vt:lpstr>
      <vt:lpstr>Putting it All Together</vt:lpstr>
      <vt:lpstr>Confirm Needs</vt:lpstr>
      <vt:lpstr>Ask for Additional Information</vt:lpstr>
      <vt:lpstr>Offer Alternatives</vt:lpstr>
      <vt:lpstr>Offer Alternatives</vt:lpstr>
      <vt:lpstr>Present Features, Advantages and Benefits</vt:lpstr>
      <vt:lpstr>Confirm Understanding</vt:lpstr>
      <vt:lpstr>Confirm Understanding</vt:lpstr>
      <vt:lpstr>Benefit Tag</vt:lpstr>
      <vt:lpstr>Evidence</vt:lpstr>
      <vt:lpstr>Evidence</vt:lpstr>
      <vt:lpstr>Evidence</vt:lpstr>
      <vt:lpstr>Testimonials</vt:lpstr>
      <vt:lpstr>Testimonials</vt:lpstr>
      <vt:lpstr>Calculations - Cost/Benefit Analysis</vt:lpstr>
      <vt:lpstr>Demonstration Trials</vt:lpstr>
      <vt:lpstr>On-Farm/In-Business Trials</vt:lpstr>
      <vt:lpstr>On-Farm/In-Business Trials</vt:lpstr>
      <vt:lpstr>Photographs</vt:lpstr>
      <vt:lpstr>Photographs</vt:lpstr>
      <vt:lpstr>Competition</vt:lpstr>
      <vt:lpstr>Competition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Selling</dc:title>
  <dc:creator>Downey, Scott</dc:creator>
  <cp:lastModifiedBy>Alex Henderson</cp:lastModifiedBy>
  <cp:revision>139</cp:revision>
  <cp:lastPrinted>2011-07-18T18:24:08Z</cp:lastPrinted>
  <dcterms:created xsi:type="dcterms:W3CDTF">2011-08-03T13:12:13Z</dcterms:created>
  <dcterms:modified xsi:type="dcterms:W3CDTF">2016-05-15T23:28:25Z</dcterms:modified>
</cp:coreProperties>
</file>